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s"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0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09.png"/><Relationship Id="rId4" Type="http://schemas.openxmlformats.org/officeDocument/2006/relationships/image" Target="../media/image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hyperlink" Target="https://play.kahoot.it/#/k/f4eb56f8-66b6-403c-829b-2c6012fa802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rIns="91425" tIns="91425">
            <a:noAutofit/>
          </a:bodyPr>
          <a:lstStyle/>
          <a:p>
            <a:pPr lvl="0">
              <a:spcBef>
                <a:spcPts val="0"/>
              </a:spcBef>
              <a:buNone/>
            </a:pPr>
            <a:r>
              <a:rPr lang="es"/>
              <a:t>Ethernet</a:t>
            </a:r>
          </a:p>
        </p:txBody>
      </p:sp>
      <p:sp>
        <p:nvSpPr>
          <p:cNvPr id="86" name="Shape 86"/>
          <p:cNvSpPr txBox="1"/>
          <p:nvPr>
            <p:ph idx="1" type="subTitle"/>
          </p:nvPr>
        </p:nvSpPr>
        <p:spPr>
          <a:xfrm>
            <a:off x="598088" y="2715912"/>
            <a:ext cx="8222100" cy="432900"/>
          </a:xfrm>
          <a:prstGeom prst="rect">
            <a:avLst/>
          </a:prstGeom>
        </p:spPr>
        <p:txBody>
          <a:bodyPr anchorCtr="0" anchor="t" bIns="91425" lIns="91425" rIns="91425" tIns="91425">
            <a:noAutofit/>
          </a:bodyPr>
          <a:lstStyle/>
          <a:p>
            <a:pPr lvl="0" rtl="0">
              <a:spcBef>
                <a:spcPts val="0"/>
              </a:spcBef>
              <a:buNone/>
            </a:pPr>
            <a:r>
              <a:rPr lang="es"/>
              <a:t>Héctor Manuel Takami Flores				A01377647</a:t>
            </a:r>
          </a:p>
          <a:p>
            <a:pPr lvl="0" rtl="0">
              <a:spcBef>
                <a:spcPts val="0"/>
              </a:spcBef>
              <a:buNone/>
            </a:pPr>
            <a:r>
              <a:rPr lang="es"/>
              <a:t>José Rodrigo Narváez Berlanga			A01377566</a:t>
            </a:r>
          </a:p>
          <a:p>
            <a:pPr lvl="0" rtl="0">
              <a:spcBef>
                <a:spcPts val="0"/>
              </a:spcBef>
              <a:buNone/>
            </a:pPr>
            <a:r>
              <a:rPr lang="es"/>
              <a:t>Jonathan Samuel Cedillo Belmán			A01377844</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Campo Dirección MAC de destino</a:t>
            </a:r>
          </a:p>
        </p:txBody>
      </p:sp>
      <p:sp>
        <p:nvSpPr>
          <p:cNvPr id="142" name="Shape 142"/>
          <p:cNvSpPr txBox="1"/>
          <p:nvPr>
            <p:ph idx="1" type="body"/>
          </p:nvPr>
        </p:nvSpPr>
        <p:spPr>
          <a:xfrm>
            <a:off x="311700" y="1229875"/>
            <a:ext cx="8520600" cy="675300"/>
          </a:xfrm>
          <a:prstGeom prst="rect">
            <a:avLst/>
          </a:prstGeom>
        </p:spPr>
        <p:txBody>
          <a:bodyPr anchorCtr="0" anchor="t" bIns="91425" lIns="91425" rIns="91425" tIns="91425">
            <a:noAutofit/>
          </a:bodyPr>
          <a:lstStyle/>
          <a:p>
            <a:pPr lvl="0" rtl="0">
              <a:spcBef>
                <a:spcPts val="0"/>
              </a:spcBef>
              <a:buNone/>
            </a:pPr>
            <a:r>
              <a:rPr lang="es"/>
              <a:t>Es el identificador del destinatario deseado. El campo es de 6 bytes.</a:t>
            </a:r>
          </a:p>
        </p:txBody>
      </p:sp>
      <p:sp>
        <p:nvSpPr>
          <p:cNvPr id="143" name="Shape 143"/>
          <p:cNvSpPr txBox="1"/>
          <p:nvPr>
            <p:ph type="title"/>
          </p:nvPr>
        </p:nvSpPr>
        <p:spPr>
          <a:xfrm>
            <a:off x="311700" y="2344350"/>
            <a:ext cx="8520600" cy="607800"/>
          </a:xfrm>
          <a:prstGeom prst="rect">
            <a:avLst/>
          </a:prstGeom>
        </p:spPr>
        <p:txBody>
          <a:bodyPr anchorCtr="0" anchor="t" bIns="91425" lIns="91425" rIns="91425" tIns="91425">
            <a:noAutofit/>
          </a:bodyPr>
          <a:lstStyle/>
          <a:p>
            <a:pPr lvl="0" rtl="0">
              <a:spcBef>
                <a:spcPts val="0"/>
              </a:spcBef>
              <a:buNone/>
            </a:pPr>
            <a:r>
              <a:rPr lang="es"/>
              <a:t>Campo Dirección MAC de origen</a:t>
            </a:r>
          </a:p>
        </p:txBody>
      </p:sp>
      <p:sp>
        <p:nvSpPr>
          <p:cNvPr id="144" name="Shape 144"/>
          <p:cNvSpPr txBox="1"/>
          <p:nvPr>
            <p:ph idx="1" type="body"/>
          </p:nvPr>
        </p:nvSpPr>
        <p:spPr>
          <a:xfrm>
            <a:off x="311700" y="3164225"/>
            <a:ext cx="8520600" cy="675300"/>
          </a:xfrm>
          <a:prstGeom prst="rect">
            <a:avLst/>
          </a:prstGeom>
        </p:spPr>
        <p:txBody>
          <a:bodyPr anchorCtr="0" anchor="t" bIns="91425" lIns="91425" rIns="91425" tIns="91425">
            <a:noAutofit/>
          </a:bodyPr>
          <a:lstStyle/>
          <a:p>
            <a:pPr lvl="0" rtl="0">
              <a:spcBef>
                <a:spcPts val="0"/>
              </a:spcBef>
              <a:buNone/>
            </a:pPr>
            <a:r>
              <a:rPr lang="es"/>
              <a:t> Identifica la NIC o interfaz de origen de la trama. El campo es de 6 bytes.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Campo EtherType</a:t>
            </a:r>
          </a:p>
        </p:txBody>
      </p:sp>
      <p:sp>
        <p:nvSpPr>
          <p:cNvPr id="150" name="Shape 150"/>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s"/>
              <a:t>Campo de 2 bytes que identifica el protocolo de capa superior.</a:t>
            </a:r>
          </a:p>
          <a:p>
            <a:pPr indent="-228600" lvl="1" marL="914400" rtl="0">
              <a:spcBef>
                <a:spcPts val="0"/>
              </a:spcBef>
            </a:pPr>
            <a:r>
              <a:rPr lang="es"/>
              <a:t>“0x800” para IPv4.</a:t>
            </a:r>
          </a:p>
          <a:p>
            <a:pPr indent="-228600" lvl="1" marL="914400" rtl="0">
              <a:spcBef>
                <a:spcPts val="0"/>
              </a:spcBef>
            </a:pPr>
            <a:r>
              <a:rPr lang="es"/>
              <a:t>“0x86DD” para IPv6.</a:t>
            </a:r>
          </a:p>
          <a:p>
            <a:pPr indent="-228600" lvl="1" marL="914400" rtl="0">
              <a:spcBef>
                <a:spcPts val="0"/>
              </a:spcBef>
            </a:pPr>
            <a:r>
              <a:rPr lang="es"/>
              <a:t>“0x806” para ARP.</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Campo de datos</a:t>
            </a:r>
          </a:p>
        </p:txBody>
      </p:sp>
      <p:sp>
        <p:nvSpPr>
          <p:cNvPr id="156" name="Shape 15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s"/>
              <a:t>Contiene los datos encapsulados de la capa 3.</a:t>
            </a:r>
          </a:p>
          <a:p>
            <a:pPr lvl="0" rtl="0">
              <a:spcBef>
                <a:spcPts val="0"/>
              </a:spcBef>
              <a:buNone/>
            </a:pPr>
            <a:r>
              <a:rPr lang="es"/>
              <a:t>Si se encapsula un paquete pequeño, se utilizan bits de ‘relleno’ o ‘pad’ para aumentar el tamaño de la trama al mínimo necesario.</a:t>
            </a:r>
          </a:p>
          <a:p>
            <a:pPr lvl="0" rtl="0">
              <a:spcBef>
                <a:spcPts val="0"/>
              </a:spcBef>
              <a:buNone/>
            </a:pPr>
            <a:r>
              <a:rPr lang="es"/>
              <a:t>Este campo es de 46 a 500 bytes.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Campo Secuencia de verificación de trama o Frame Check Sequence (FCS)</a:t>
            </a:r>
          </a:p>
        </p:txBody>
      </p:sp>
      <p:sp>
        <p:nvSpPr>
          <p:cNvPr id="162" name="Shape 162"/>
          <p:cNvSpPr txBox="1"/>
          <p:nvPr>
            <p:ph idx="1" type="body"/>
          </p:nvPr>
        </p:nvSpPr>
        <p:spPr>
          <a:xfrm>
            <a:off x="311700" y="1605100"/>
            <a:ext cx="8520600" cy="2963700"/>
          </a:xfrm>
          <a:prstGeom prst="rect">
            <a:avLst/>
          </a:prstGeom>
        </p:spPr>
        <p:txBody>
          <a:bodyPr anchorCtr="0" anchor="t" bIns="91425" lIns="91425" rIns="91425" tIns="91425">
            <a:noAutofit/>
          </a:bodyPr>
          <a:lstStyle/>
          <a:p>
            <a:pPr lvl="0" rtl="0">
              <a:spcBef>
                <a:spcPts val="0"/>
              </a:spcBef>
              <a:buNone/>
            </a:pPr>
            <a:r>
              <a:rPr lang="es"/>
              <a:t>Se utiliza para detectar errores en la trama.</a:t>
            </a:r>
          </a:p>
          <a:p>
            <a:pPr lvl="0" rtl="0">
              <a:spcBef>
                <a:spcPts val="0"/>
              </a:spcBef>
              <a:buNone/>
            </a:pPr>
            <a:r>
              <a:rPr lang="es"/>
              <a:t>Es un campo de 4 bytes.</a:t>
            </a:r>
          </a:p>
          <a:p>
            <a:pPr lvl="0" rtl="0">
              <a:spcBef>
                <a:spcPts val="0"/>
              </a:spcBef>
              <a:buNone/>
            </a:pPr>
            <a:r>
              <a:rPr lang="es"/>
              <a:t>Utiliza una comprobación cíclica de redundancia (cyclic redundancy check (CRC))</a:t>
            </a:r>
          </a:p>
          <a:p>
            <a:pPr lvl="0" rtl="0">
              <a:spcBef>
                <a:spcPts val="0"/>
              </a:spcBef>
              <a:buNone/>
            </a:pPr>
            <a:r>
              <a:rPr lang="es"/>
              <a:t>El emisor incluye los resultados de una CRC en este campo. Al recibir los datos, se genera otro CRC y en caso de coincidir no se produjo ningún error.</a:t>
            </a:r>
          </a:p>
          <a:p>
            <a:pPr lvl="0" rtl="0">
              <a:spcBef>
                <a:spcPts val="0"/>
              </a:spcBef>
              <a:buNone/>
            </a:pPr>
            <a:r>
              <a:rPr lang="es"/>
              <a:t>En caso de no coincidir, significa que los datos cambiaron y se descarta la trama.</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Estructura de la dirección MAC de Ethernet</a:t>
            </a:r>
          </a:p>
        </p:txBody>
      </p:sp>
      <p:sp>
        <p:nvSpPr>
          <p:cNvPr id="168" name="Shape 16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Las normas establecidas por el IEEE obligan a los proveedores de dispositivos Ethernet a registrarse en el IEEE.</a:t>
            </a:r>
          </a:p>
          <a:p>
            <a:pPr lvl="0">
              <a:spcBef>
                <a:spcPts val="0"/>
              </a:spcBef>
              <a:buNone/>
            </a:pPr>
            <a:r>
              <a:rPr lang="es"/>
              <a:t>Se le asigna al proveedor un código de 3 bytes llamado “identificador único de organización u Organizationally Unique Identifier (OUI)”</a:t>
            </a:r>
          </a:p>
          <a:p>
            <a:pPr indent="-228600" lvl="0" marL="457200" rtl="0">
              <a:spcBef>
                <a:spcPts val="0"/>
              </a:spcBef>
              <a:buAutoNum type="arabicPeriod"/>
            </a:pPr>
            <a:r>
              <a:rPr lang="es"/>
              <a:t>Todas las direcciones MAC asignadas deben utilizar el OUI asignado en sus 3 primeros bytes.</a:t>
            </a:r>
          </a:p>
          <a:p>
            <a:pPr indent="-228600" lvl="0" marL="457200" rtl="0">
              <a:spcBef>
                <a:spcPts val="0"/>
              </a:spcBef>
              <a:buAutoNum type="arabicPeriod"/>
            </a:pPr>
            <a:r>
              <a:rPr lang="es"/>
              <a:t>Todas las direcciones MAC con el mismo OUI deben tener un identificador único en los siguientes 3 bytes.</a:t>
            </a:r>
          </a:p>
        </p:txBody>
      </p:sp>
      <p:pic>
        <p:nvPicPr>
          <p:cNvPr id="169" name="Shape 169"/>
          <p:cNvPicPr preferRelativeResize="0"/>
          <p:nvPr/>
        </p:nvPicPr>
        <p:blipFill rotWithShape="1">
          <a:blip r:embed="rId3">
            <a:alphaModFix/>
          </a:blip>
          <a:srcRect b="0" l="0" r="0" t="62357"/>
          <a:stretch/>
        </p:blipFill>
        <p:spPr>
          <a:xfrm>
            <a:off x="4428699" y="3886650"/>
            <a:ext cx="4715300" cy="1256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Procesamiento de tramas</a:t>
            </a:r>
          </a:p>
        </p:txBody>
      </p:sp>
      <p:sp>
        <p:nvSpPr>
          <p:cNvPr id="175" name="Shape 175"/>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La dirección MAC se conoce como dirección física o burned-in address (BIA) porque se graba en la ROM de la NIC.</a:t>
            </a:r>
          </a:p>
          <a:p>
            <a:pPr lvl="0">
              <a:spcBef>
                <a:spcPts val="0"/>
              </a:spcBef>
              <a:buNone/>
            </a:pPr>
            <a:r>
              <a:rPr lang="es"/>
              <a:t>Al encender un dispositivo, la NIC copia la dirección MAC de la ROM a la RAM.</a:t>
            </a:r>
          </a:p>
          <a:p>
            <a:pPr lvl="0">
              <a:spcBef>
                <a:spcPts val="0"/>
              </a:spcBef>
              <a:buNone/>
            </a:pPr>
            <a:r>
              <a:rPr lang="es"/>
              <a:t>Al enviar un mensaje a la red Ethernet, el dispositivo adjunta la información del encabezado (MAC de origen y de destino) a la trama.</a:t>
            </a:r>
          </a:p>
          <a:p>
            <a:pPr lvl="0" rtl="0">
              <a:spcBef>
                <a:spcPts val="0"/>
              </a:spcBef>
              <a:buNone/>
            </a:pPr>
            <a:r>
              <a:rPr lang="es"/>
              <a:t>Al recibir la trama se compara la dirección MAC de destino con la del dispositivo. En caso de no coincidir, se descarta la trama. De lo contrario se envía la trama a las capas OSI para el desencapsulamiento de los datos.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Representación de la dirección MAC</a:t>
            </a:r>
          </a:p>
        </p:txBody>
      </p:sp>
      <p:sp>
        <p:nvSpPr>
          <p:cNvPr id="181" name="Shape 18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En un host de Windows se puede utilizar el comando </a:t>
            </a:r>
            <a:r>
              <a:rPr b="1" lang="es"/>
              <a:t>ipconfig /all</a:t>
            </a:r>
            <a:r>
              <a:rPr lang="es"/>
              <a:t> para identificar la dirección MAC de un adaptador Ethernet.</a:t>
            </a:r>
          </a:p>
          <a:p>
            <a:pPr lvl="0">
              <a:spcBef>
                <a:spcPts val="0"/>
              </a:spcBef>
              <a:buNone/>
            </a:pPr>
            <a:r>
              <a:rPr lang="es"/>
              <a:t>En Linux o Mac se utiliza el comando </a:t>
            </a:r>
            <a:r>
              <a:rPr b="1" lang="es"/>
              <a:t>ipconfig</a:t>
            </a:r>
          </a:p>
          <a:p>
            <a:pPr lvl="0">
              <a:spcBef>
                <a:spcPts val="0"/>
              </a:spcBef>
              <a:buNone/>
            </a:pPr>
            <a:r>
              <a:t/>
            </a:r>
            <a:endParaRPr/>
          </a:p>
        </p:txBody>
      </p:sp>
      <p:pic>
        <p:nvPicPr>
          <p:cNvPr id="182" name="Shape 182"/>
          <p:cNvPicPr preferRelativeResize="0"/>
          <p:nvPr/>
        </p:nvPicPr>
        <p:blipFill>
          <a:blip r:embed="rId3">
            <a:alphaModFix/>
          </a:blip>
          <a:stretch>
            <a:fillRect/>
          </a:stretch>
        </p:blipFill>
        <p:spPr>
          <a:xfrm>
            <a:off x="5383674" y="2015750"/>
            <a:ext cx="3650249" cy="255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Dirección MAC de unidifusión o Unicast</a:t>
            </a:r>
          </a:p>
        </p:txBody>
      </p:sp>
      <p:sp>
        <p:nvSpPr>
          <p:cNvPr id="188" name="Shape 18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En Ethernet, se utilizan diferentes direcciones MAC de destino para las comunicaciones de unicast, broadcast y multicast.</a:t>
            </a:r>
          </a:p>
          <a:p>
            <a:pPr lvl="0">
              <a:spcBef>
                <a:spcPts val="0"/>
              </a:spcBef>
              <a:buNone/>
            </a:pPr>
            <a:r>
              <a:rPr lang="es"/>
              <a:t>Una dirección MAC unicast es la dirección única utilizada cuando se envía una trama desde un único dispositivo transmisor hacia un único dispositivo receptor.</a:t>
            </a:r>
          </a:p>
          <a:p>
            <a:pPr lvl="0">
              <a:spcBef>
                <a:spcPts val="0"/>
              </a:spcBef>
              <a:buNone/>
            </a:pPr>
            <a:r>
              <a:rPr lang="es"/>
              <a:t>La dirección IP y MAC se combinan para entregar información a un host de destino específico.</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idx="1" type="body"/>
          </p:nvPr>
        </p:nvSpPr>
        <p:spPr>
          <a:xfrm>
            <a:off x="311700" y="524350"/>
            <a:ext cx="8520600" cy="4044600"/>
          </a:xfrm>
          <a:prstGeom prst="rect">
            <a:avLst/>
          </a:prstGeom>
        </p:spPr>
        <p:txBody>
          <a:bodyPr anchorCtr="0" anchor="t" bIns="91425" lIns="91425" rIns="91425" tIns="91425">
            <a:noAutofit/>
          </a:bodyPr>
          <a:lstStyle/>
          <a:p>
            <a:pPr lvl="0">
              <a:spcBef>
                <a:spcPts val="0"/>
              </a:spcBef>
              <a:buNone/>
            </a:pPr>
            <a:r>
              <a:rPr lang="es"/>
              <a:t>El proceso que un host de origen utiliza para determinar la dirección MAC de destino se conoce como “protocolo de resolución de direcciones o Address Resolution Protocol (ARP)”.</a:t>
            </a:r>
          </a:p>
          <a:p>
            <a:pPr lvl="0">
              <a:spcBef>
                <a:spcPts val="0"/>
              </a:spcBef>
              <a:buNone/>
            </a:pPr>
            <a:r>
              <a:rPr lang="es"/>
              <a:t>Sin importar el tipo de dirección MAC de destino, la dirección MAC de origen debe ser de unicast.</a:t>
            </a:r>
          </a:p>
        </p:txBody>
      </p:sp>
      <p:pic>
        <p:nvPicPr>
          <p:cNvPr id="194" name="Shape 194"/>
          <p:cNvPicPr preferRelativeResize="0"/>
          <p:nvPr/>
        </p:nvPicPr>
        <p:blipFill>
          <a:blip r:embed="rId3">
            <a:alphaModFix/>
          </a:blip>
          <a:stretch>
            <a:fillRect/>
          </a:stretch>
        </p:blipFill>
        <p:spPr>
          <a:xfrm>
            <a:off x="2421675" y="2104174"/>
            <a:ext cx="4670950" cy="2693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Dirección MAC de difusión o Broadcast</a:t>
            </a:r>
          </a:p>
        </p:txBody>
      </p:sp>
      <p:sp>
        <p:nvSpPr>
          <p:cNvPr id="200" name="Shape 200"/>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Los paquetes de difusión tienen una dirección IPv4 de destino que contiene solo números uno (1) en la porción de host. Esta numeración en la dirección significa que todos los hosts de esa red local (dominio de difusión) recibirán y procesarán el paquete.</a:t>
            </a:r>
          </a:p>
          <a:p>
            <a:pPr lvl="0">
              <a:spcBef>
                <a:spcPts val="0"/>
              </a:spcBef>
              <a:buNone/>
            </a:pPr>
            <a:r>
              <a:rPr lang="es"/>
              <a:t>Los protocolos de red DHCP y ARP utilizan difusión.</a:t>
            </a:r>
          </a:p>
          <a:p>
            <a:pPr lvl="0">
              <a:spcBef>
                <a:spcPts val="0"/>
              </a:spcBef>
              <a:buNone/>
            </a:pPr>
            <a:r>
              <a:rPr lang="es"/>
              <a:t>La dirección MAC de destino es FF-FF-FF-FF-FF-FF en hexadecimal (48 números uno en binario).</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Ethernet</a:t>
            </a:r>
          </a:p>
        </p:txBody>
      </p:sp>
      <p:sp>
        <p:nvSpPr>
          <p:cNvPr id="92" name="Shape 9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Tecnología LAN más utilizada.</a:t>
            </a:r>
          </a:p>
          <a:p>
            <a:pPr lvl="0">
              <a:spcBef>
                <a:spcPts val="0"/>
              </a:spcBef>
              <a:buNone/>
            </a:pPr>
            <a:r>
              <a:rPr lang="es"/>
              <a:t>Estándares definidos por IEEE 802.2 y 802.3.</a:t>
            </a:r>
          </a:p>
          <a:p>
            <a:pPr lvl="0">
              <a:spcBef>
                <a:spcPts val="0"/>
              </a:spcBef>
              <a:buNone/>
            </a:pPr>
            <a:r>
              <a:rPr lang="es"/>
              <a:t>Define los protocolos de la capa 2 y la tecnología de la capa 1.</a:t>
            </a:r>
          </a:p>
          <a:p>
            <a:pPr lvl="0">
              <a:spcBef>
                <a:spcPts val="0"/>
              </a:spcBef>
              <a:buNone/>
            </a:pPr>
            <a:r>
              <a:t/>
            </a:r>
            <a:endParaRPr/>
          </a:p>
        </p:txBody>
      </p:sp>
      <p:pic>
        <p:nvPicPr>
          <p:cNvPr id="93" name="Shape 93"/>
          <p:cNvPicPr preferRelativeResize="0"/>
          <p:nvPr/>
        </p:nvPicPr>
        <p:blipFill rotWithShape="1">
          <a:blip r:embed="rId3">
            <a:alphaModFix/>
          </a:blip>
          <a:srcRect b="0" l="0" r="3044" t="0"/>
          <a:stretch/>
        </p:blipFill>
        <p:spPr>
          <a:xfrm>
            <a:off x="486400" y="3046075"/>
            <a:ext cx="6178124" cy="13464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1192450" y="341862"/>
            <a:ext cx="6759099" cy="4459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Dirección MAC de multidifusión o Multicast</a:t>
            </a:r>
          </a:p>
        </p:txBody>
      </p:sp>
      <p:sp>
        <p:nvSpPr>
          <p:cNvPr id="211" name="Shape 21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Las direcciones de multidifusión le permiten a un dispositivo de origen enviar un paquete a un grupo de dispositivos. </a:t>
            </a:r>
          </a:p>
          <a:p>
            <a:pPr lvl="0">
              <a:spcBef>
                <a:spcPts val="0"/>
              </a:spcBef>
              <a:buNone/>
            </a:pPr>
            <a:r>
              <a:rPr lang="es"/>
              <a:t>Una dirección IP de grupo de multidifusión se asigna a los dispositivos que pertenecen a un grupo de multidifusión.</a:t>
            </a:r>
          </a:p>
          <a:p>
            <a:pPr lvl="0">
              <a:spcBef>
                <a:spcPts val="0"/>
              </a:spcBef>
              <a:buNone/>
            </a:pPr>
            <a:r>
              <a:rPr lang="es"/>
              <a:t>IPv4: 224.0.0.0 a 239.255.255.255.</a:t>
            </a:r>
          </a:p>
          <a:p>
            <a:pPr lvl="0">
              <a:spcBef>
                <a:spcPts val="0"/>
              </a:spcBef>
              <a:buNone/>
            </a:pPr>
            <a:r>
              <a:rPr lang="es"/>
              <a:t>IPv6: comienza con FF00::/8. </a:t>
            </a:r>
          </a:p>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idx="1" type="body"/>
          </p:nvPr>
        </p:nvSpPr>
        <p:spPr>
          <a:xfrm>
            <a:off x="311700" y="364250"/>
            <a:ext cx="8520600" cy="4204500"/>
          </a:xfrm>
          <a:prstGeom prst="rect">
            <a:avLst/>
          </a:prstGeom>
        </p:spPr>
        <p:txBody>
          <a:bodyPr anchorCtr="0" anchor="t" bIns="91425" lIns="91425" rIns="91425" tIns="91425">
            <a:noAutofit/>
          </a:bodyPr>
          <a:lstStyle/>
          <a:p>
            <a:pPr lvl="0">
              <a:spcBef>
                <a:spcPts val="0"/>
              </a:spcBef>
              <a:buNone/>
            </a:pPr>
            <a:r>
              <a:rPr lang="es"/>
              <a:t>Debido a que las direcciones de multidifusión representan un grupo de direcciones (a veces denominado “grupo de hosts”), sólo se pueden utilizar como destino.</a:t>
            </a:r>
          </a:p>
          <a:p>
            <a:pPr lvl="0">
              <a:spcBef>
                <a:spcPts val="0"/>
              </a:spcBef>
              <a:buNone/>
            </a:pPr>
            <a:r>
              <a:rPr lang="es"/>
              <a:t>Comienza con:</a:t>
            </a:r>
          </a:p>
          <a:p>
            <a:pPr indent="-228600" lvl="0" marL="457200">
              <a:spcBef>
                <a:spcPts val="0"/>
              </a:spcBef>
            </a:pPr>
            <a:r>
              <a:rPr lang="es"/>
              <a:t>IPv4: 01-00-5E.</a:t>
            </a:r>
          </a:p>
          <a:p>
            <a:pPr indent="-228600" lvl="0" marL="457200">
              <a:spcBef>
                <a:spcPts val="0"/>
              </a:spcBef>
            </a:pPr>
            <a:r>
              <a:rPr lang="es"/>
              <a:t>IPv6: 33-33.</a:t>
            </a:r>
          </a:p>
          <a:p>
            <a:pPr lvl="0">
              <a:spcBef>
                <a:spcPts val="0"/>
              </a:spcBef>
              <a:buNone/>
            </a:pPr>
            <a:r>
              <a:rPr lang="es"/>
              <a:t>La porción restante de la dirección MAC de multicast se crea convirtiendo en seis caracteres hexadecimales los 23 bits inferiores de la dirección IP del grupo.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1113050" y="142375"/>
            <a:ext cx="6402050" cy="45651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Switches LAN</a:t>
            </a:r>
          </a:p>
        </p:txBody>
      </p:sp>
      <p:sp>
        <p:nvSpPr>
          <p:cNvPr id="227" name="Shape 227"/>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El switch toma decisiones de reenvío solamente según las direcciones MAC Ethernet de capa 2.</a:t>
            </a:r>
          </a:p>
          <a:p>
            <a:pPr lvl="0">
              <a:spcBef>
                <a:spcPts val="0"/>
              </a:spcBef>
              <a:buNone/>
            </a:pPr>
            <a:r>
              <a:rPr lang="es"/>
              <a:t>A diferencia de los hubs Ethernet antiguos, que repiten los bits por todos los puertos excepto el de entrada, un switch Ethernet consulta una tabla de direcciones MAC para tomar una decisión de reenvío para cada trama.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Obtención</a:t>
            </a:r>
            <a:r>
              <a:rPr lang="es"/>
              <a:t> de direcciones MAC</a:t>
            </a:r>
          </a:p>
        </p:txBody>
      </p:sp>
      <p:sp>
        <p:nvSpPr>
          <p:cNvPr id="233" name="Shape 23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a:t>
            </a:r>
            <a:r>
              <a:rPr lang="es"/>
              <a:t>l switch arma la tabla de direcciones MAC de manera dinámica después de examinar la dirección MAC de origen de las tramas recibidas en un puerto.</a:t>
            </a:r>
          </a:p>
          <a:p>
            <a:pPr indent="-228600" lvl="0" marL="457200">
              <a:spcBef>
                <a:spcPts val="0"/>
              </a:spcBef>
            </a:pPr>
            <a:r>
              <a:rPr lang="es"/>
              <a:t>Si la dirección </a:t>
            </a:r>
            <a:r>
              <a:rPr b="1" lang="es" u="sng"/>
              <a:t>MAC de origen no existe</a:t>
            </a:r>
            <a:r>
              <a:rPr lang="es"/>
              <a:t>, se la agrega a la tabla, junto con el número de puerto de entrada.</a:t>
            </a:r>
          </a:p>
          <a:p>
            <a:pPr indent="-228600" lvl="0" marL="457200">
              <a:spcBef>
                <a:spcPts val="0"/>
              </a:spcBef>
            </a:pPr>
            <a:r>
              <a:rPr lang="es"/>
              <a:t>Si la dirección </a:t>
            </a:r>
            <a:r>
              <a:rPr b="1" lang="es" u="sng"/>
              <a:t>MAC de origen existe</a:t>
            </a:r>
            <a:r>
              <a:rPr lang="es"/>
              <a:t>, el switch actualiza el temporizador de actualización para esa entrada.</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pic>
        <p:nvPicPr>
          <p:cNvPr id="238" name="Shape 238"/>
          <p:cNvPicPr preferRelativeResize="0"/>
          <p:nvPr/>
        </p:nvPicPr>
        <p:blipFill rotWithShape="1">
          <a:blip r:embed="rId3">
            <a:alphaModFix/>
          </a:blip>
          <a:srcRect b="20976" l="12855" r="36414" t="19785"/>
          <a:stretch/>
        </p:blipFill>
        <p:spPr>
          <a:xfrm>
            <a:off x="1663464" y="661261"/>
            <a:ext cx="5817071"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idx="1" type="body"/>
          </p:nvPr>
        </p:nvSpPr>
        <p:spPr>
          <a:xfrm>
            <a:off x="311700" y="284050"/>
            <a:ext cx="8520600" cy="35895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s"/>
              <a:t>A continuación, si la dirección MAC de destino es una dirección de unidifusión, el switch busca una coincidencia entre la dirección MAC de destino de la trama y una entrada de la tabla de direcciones MAC.</a:t>
            </a:r>
          </a:p>
          <a:p>
            <a:pPr indent="-228600" lvl="0" marL="457200" rtl="0">
              <a:spcBef>
                <a:spcPts val="0"/>
              </a:spcBef>
            </a:pPr>
            <a:r>
              <a:rPr lang="es"/>
              <a:t>Si la dirección </a:t>
            </a:r>
            <a:r>
              <a:rPr b="1" lang="es" u="sng"/>
              <a:t>MAC de destino está en la tabla</a:t>
            </a:r>
            <a:r>
              <a:rPr lang="es"/>
              <a:t>, reenvía la trama por el puerto especificado.</a:t>
            </a:r>
          </a:p>
          <a:p>
            <a:pPr indent="-228600" lvl="0" marL="457200" rtl="0">
              <a:spcBef>
                <a:spcPts val="0"/>
              </a:spcBef>
            </a:pPr>
            <a:r>
              <a:rPr lang="es"/>
              <a:t>Si la dirección </a:t>
            </a:r>
            <a:r>
              <a:rPr b="1" lang="es" u="sng"/>
              <a:t>MAC de destino no está en la tabla</a:t>
            </a:r>
            <a:r>
              <a:rPr lang="es"/>
              <a:t>, el switch reenvía la trama por todos los puertos, excepto el de entrada. Esto se conoce como “unidifusión desconocida”. (Unknown Unicast)</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b="19219" l="11397" r="35837" t="21128"/>
          <a:stretch/>
        </p:blipFill>
        <p:spPr>
          <a:xfrm>
            <a:off x="1850513" y="841025"/>
            <a:ext cx="5442979" cy="34614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Filtrado de tramas</a:t>
            </a:r>
          </a:p>
        </p:txBody>
      </p:sp>
      <p:sp>
        <p:nvSpPr>
          <p:cNvPr id="254" name="Shape 254"/>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A medida que un switch recibe tramas de diferentes dispositivos, puede completar la tabla de direcciones MAC examinando la dirección MAC de cada trama. Cuando la tabla de direcciones MAC del switch contiene la dirección MAC de destino, puede filtrar la trama y reenviarla por un solo puerto.</a:t>
            </a:r>
          </a:p>
          <a:p>
            <a:pPr lvl="0">
              <a:spcBef>
                <a:spcPts val="0"/>
              </a:spcBef>
              <a:buNone/>
            </a:pPr>
            <a:r>
              <a:rPr lang="es"/>
              <a:t>En resumen,  si el Switch ya conoce la dirección MAC de origen y de destino ya solo reenvía la trama por el puerto correspondiente.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Ancho de banda</a:t>
            </a:r>
          </a:p>
        </p:txBody>
      </p:sp>
      <p:sp>
        <p:nvSpPr>
          <p:cNvPr id="99" name="Shape 9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Admite los siguientes anchos de banda:</a:t>
            </a:r>
          </a:p>
          <a:p>
            <a:pPr indent="-228600" lvl="0" marL="457200" rtl="0">
              <a:spcBef>
                <a:spcPts val="0"/>
              </a:spcBef>
            </a:pPr>
            <a:r>
              <a:rPr lang="es"/>
              <a:t>10 Mb/s</a:t>
            </a:r>
          </a:p>
          <a:p>
            <a:pPr indent="-228600" lvl="0" marL="457200" rtl="0">
              <a:spcBef>
                <a:spcPts val="0"/>
              </a:spcBef>
            </a:pPr>
            <a:r>
              <a:rPr lang="es"/>
              <a:t>100 </a:t>
            </a:r>
            <a:r>
              <a:rPr lang="es"/>
              <a:t>Mb/s</a:t>
            </a:r>
          </a:p>
          <a:p>
            <a:pPr indent="-228600" lvl="0" marL="457200" rtl="0">
              <a:spcBef>
                <a:spcPts val="0"/>
              </a:spcBef>
            </a:pPr>
            <a:r>
              <a:rPr lang="es"/>
              <a:t>1000 Mb/s (1 Gb/s)</a:t>
            </a:r>
          </a:p>
          <a:p>
            <a:pPr indent="-228600" lvl="0" marL="457200" rtl="0">
              <a:spcBef>
                <a:spcPts val="0"/>
              </a:spcBef>
            </a:pPr>
            <a:r>
              <a:rPr lang="es"/>
              <a:t>10,000 Mb/s (10 Gb/s)</a:t>
            </a:r>
          </a:p>
          <a:p>
            <a:pPr indent="-228600" lvl="0" marL="457200" rtl="0">
              <a:spcBef>
                <a:spcPts val="0"/>
              </a:spcBef>
            </a:pPr>
            <a:r>
              <a:rPr lang="es"/>
              <a:t>40,000 Mb/s (40 Gb/s)</a:t>
            </a:r>
          </a:p>
          <a:p>
            <a:pPr indent="-228600" lvl="0" marL="457200" rtl="0">
              <a:spcBef>
                <a:spcPts val="0"/>
              </a:spcBef>
            </a:pPr>
            <a:r>
              <a:rPr lang="es"/>
              <a:t>100,000 Mb/s (100 Gb/s)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Métodos de reenvío de tramas de los switches</a:t>
            </a:r>
          </a:p>
        </p:txBody>
      </p:sp>
      <p:sp>
        <p:nvSpPr>
          <p:cNvPr id="260" name="Shape 260"/>
          <p:cNvSpPr txBox="1"/>
          <p:nvPr>
            <p:ph idx="1" type="body"/>
          </p:nvPr>
        </p:nvSpPr>
        <p:spPr>
          <a:xfrm>
            <a:off x="311700" y="985450"/>
            <a:ext cx="8520600" cy="3339000"/>
          </a:xfrm>
          <a:prstGeom prst="rect">
            <a:avLst/>
          </a:prstGeom>
        </p:spPr>
        <p:txBody>
          <a:bodyPr anchorCtr="0" anchor="t" bIns="91425" lIns="91425" rIns="91425" tIns="91425">
            <a:noAutofit/>
          </a:bodyPr>
          <a:lstStyle/>
          <a:p>
            <a:pPr lvl="0" rtl="0" algn="ctr">
              <a:spcBef>
                <a:spcPts val="0"/>
              </a:spcBef>
              <a:buNone/>
            </a:pPr>
            <a:r>
              <a:t/>
            </a:r>
            <a:endParaRPr sz="2500"/>
          </a:p>
          <a:p>
            <a:pPr lvl="0" rtl="0" algn="ctr">
              <a:spcBef>
                <a:spcPts val="0"/>
              </a:spcBef>
              <a:buNone/>
            </a:pPr>
            <a:r>
              <a:rPr lang="es" sz="2500"/>
              <a:t>Almacenamiento y </a:t>
            </a:r>
            <a:r>
              <a:rPr lang="es" sz="2500"/>
              <a:t>envío</a:t>
            </a:r>
          </a:p>
          <a:p>
            <a:pPr lvl="0" rtl="0" algn="ctr">
              <a:spcBef>
                <a:spcPts val="0"/>
              </a:spcBef>
              <a:buNone/>
            </a:pPr>
            <a:r>
              <a:rPr lang="es" sz="2500"/>
              <a:t>&amp;</a:t>
            </a:r>
          </a:p>
          <a:p>
            <a:pPr lvl="0" rtl="0" algn="ctr">
              <a:spcBef>
                <a:spcPts val="0"/>
              </a:spcBef>
              <a:buNone/>
            </a:pPr>
            <a:r>
              <a:rPr lang="es" sz="2500"/>
              <a:t>Método de corte</a:t>
            </a:r>
          </a:p>
          <a:p>
            <a:pPr lvl="0" rtl="0">
              <a:spcBef>
                <a:spcPts val="0"/>
              </a:spcBef>
              <a:buNone/>
            </a:pPr>
            <a:r>
              <a:t/>
            </a:r>
            <a:endParaRPr/>
          </a:p>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Switching de A</a:t>
            </a:r>
            <a:r>
              <a:rPr lang="es"/>
              <a:t>lmacenamiento</a:t>
            </a:r>
            <a:r>
              <a:rPr lang="es"/>
              <a:t> y </a:t>
            </a:r>
            <a:r>
              <a:rPr lang="es"/>
              <a:t>envío</a:t>
            </a:r>
            <a:r>
              <a:rPr lang="es"/>
              <a:t> </a:t>
            </a:r>
          </a:p>
        </p:txBody>
      </p:sp>
      <p:sp>
        <p:nvSpPr>
          <p:cNvPr id="266" name="Shape 266"/>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355600" lvl="0" marL="457200" rtl="0">
              <a:spcBef>
                <a:spcPts val="0"/>
              </a:spcBef>
              <a:buSzPct val="100000"/>
              <a:buAutoNum type="arabicPeriod"/>
            </a:pPr>
            <a:r>
              <a:rPr lang="es" sz="2000"/>
              <a:t>Recibe la trama completa y calcula la CRC (Cyclic Redundancy Check).</a:t>
            </a:r>
          </a:p>
          <a:p>
            <a:pPr indent="-355600" lvl="0" marL="457200">
              <a:spcBef>
                <a:spcPts val="0"/>
              </a:spcBef>
              <a:buSzPct val="100000"/>
              <a:buAutoNum type="arabicPeriod"/>
            </a:pPr>
            <a:r>
              <a:rPr lang="es" sz="2000"/>
              <a:t>Si es </a:t>
            </a:r>
            <a:r>
              <a:rPr lang="es" sz="2000"/>
              <a:t>válida</a:t>
            </a:r>
            <a:r>
              <a:rPr lang="es" sz="2000"/>
              <a:t> el Switch busca la </a:t>
            </a:r>
            <a:r>
              <a:rPr lang="es" sz="2000"/>
              <a:t>dirección</a:t>
            </a:r>
            <a:r>
              <a:rPr lang="es" sz="2000"/>
              <a:t> MAC de destino</a:t>
            </a:r>
          </a:p>
          <a:p>
            <a:pPr indent="-355600" lvl="0" marL="457200">
              <a:spcBef>
                <a:spcPts val="0"/>
              </a:spcBef>
              <a:buSzPct val="100000"/>
              <a:buAutoNum type="arabicPeriod"/>
            </a:pPr>
            <a:r>
              <a:rPr lang="es" sz="2000"/>
              <a:t>Determina la interfaz de salida</a:t>
            </a:r>
          </a:p>
          <a:p>
            <a:pPr indent="-355600" lvl="0" marL="457200" rtl="0">
              <a:spcBef>
                <a:spcPts val="0"/>
              </a:spcBef>
              <a:buSzPct val="100000"/>
              <a:buAutoNum type="arabicPeriod"/>
            </a:pPr>
            <a:r>
              <a:rPr lang="es" sz="2000"/>
              <a:t>Se </a:t>
            </a:r>
            <a:r>
              <a:rPr lang="es" sz="2000"/>
              <a:t>envía</a:t>
            </a:r>
            <a:r>
              <a:rPr lang="es" sz="2000"/>
              <a:t> la trama por el puerto correspondiente </a:t>
            </a:r>
          </a:p>
          <a:p>
            <a:pPr lvl="0">
              <a:spcBef>
                <a:spcPts val="0"/>
              </a:spcBef>
              <a:buNone/>
            </a:pPr>
            <a:r>
              <a:rPr lang="es" sz="2000"/>
              <a:t>*Ofrece mayor integridad de la trama</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Switching por Metodo de Corte</a:t>
            </a:r>
          </a:p>
        </p:txBody>
      </p:sp>
      <p:sp>
        <p:nvSpPr>
          <p:cNvPr id="272" name="Shape 27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Se </a:t>
            </a:r>
            <a:r>
              <a:rPr lang="es"/>
              <a:t>envía</a:t>
            </a:r>
            <a:r>
              <a:rPr lang="es"/>
              <a:t> la trama antes de recibirla por completo (obviamente el requisito es leer la </a:t>
            </a:r>
            <a:r>
              <a:rPr lang="es"/>
              <a:t>dirección</a:t>
            </a:r>
            <a:r>
              <a:rPr lang="es"/>
              <a:t> MAC de destino). Mayor latencia</a:t>
            </a:r>
          </a:p>
          <a:p>
            <a:pPr lvl="0">
              <a:spcBef>
                <a:spcPts val="0"/>
              </a:spcBef>
              <a:buNone/>
            </a:pPr>
            <a:r>
              <a:rPr b="1" lang="es"/>
              <a:t>No hay </a:t>
            </a:r>
            <a:r>
              <a:rPr b="1" lang="es"/>
              <a:t>ningún</a:t>
            </a:r>
            <a:r>
              <a:rPr b="1" lang="es"/>
              <a:t> tipo de </a:t>
            </a:r>
            <a:r>
              <a:rPr b="1" lang="es"/>
              <a:t>verificación</a:t>
            </a:r>
            <a:r>
              <a:rPr b="1" lang="es"/>
              <a:t> de errores en la trama.</a:t>
            </a:r>
          </a:p>
          <a:p>
            <a:pPr indent="-228600" lvl="0" marL="457200" rtl="0">
              <a:spcBef>
                <a:spcPts val="0"/>
              </a:spcBef>
            </a:pPr>
            <a:r>
              <a:rPr b="1" i="1" lang="es"/>
              <a:t>Reenvio </a:t>
            </a:r>
            <a:r>
              <a:rPr b="1" i="1" lang="es"/>
              <a:t>rápido</a:t>
            </a:r>
            <a:r>
              <a:rPr lang="es"/>
              <a:t>: “Como llega se va”</a:t>
            </a:r>
          </a:p>
          <a:p>
            <a:pPr indent="-228600" lvl="0" marL="457200" rtl="0">
              <a:spcBef>
                <a:spcPts val="0"/>
              </a:spcBef>
            </a:pPr>
            <a:r>
              <a:rPr b="1" i="1" lang="es"/>
              <a:t>Libre de Fragmentos</a:t>
            </a:r>
            <a:r>
              <a:rPr lang="es"/>
              <a:t>: Almacena los primeros 64 bytes de la trama antes de reenviarla. (</a:t>
            </a:r>
            <a:r>
              <a:rPr lang="es"/>
              <a:t>pequeña</a:t>
            </a:r>
            <a:r>
              <a:rPr lang="es"/>
              <a:t> </a:t>
            </a:r>
            <a:r>
              <a:rPr lang="es"/>
              <a:t>revisión</a:t>
            </a:r>
            <a:r>
              <a:rPr lang="es"/>
              <a:t> para evitar colisiones) </a:t>
            </a:r>
          </a:p>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Almacenamiento en búfer de memoria </a:t>
            </a:r>
          </a:p>
        </p:txBody>
      </p:sp>
      <p:sp>
        <p:nvSpPr>
          <p:cNvPr id="278" name="Shape 27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El Switch puede almacenar tramas antes de enviarlas y esto sirve para contener la </a:t>
            </a:r>
            <a:r>
              <a:rPr lang="es"/>
              <a:t>información</a:t>
            </a:r>
            <a:r>
              <a:rPr lang="es"/>
              <a:t> cuando el puerto al que se </a:t>
            </a:r>
            <a:r>
              <a:rPr lang="es"/>
              <a:t>envía</a:t>
            </a:r>
            <a:r>
              <a:rPr lang="es"/>
              <a:t> se encuentra congestionado.</a:t>
            </a:r>
          </a:p>
          <a:p>
            <a:pPr indent="-228600" lvl="0" marL="457200" rtl="0">
              <a:spcBef>
                <a:spcPts val="0"/>
              </a:spcBef>
            </a:pPr>
            <a:r>
              <a:rPr b="1" i="1" lang="es"/>
              <a:t>Búfer de memoria basada en puerto:</a:t>
            </a:r>
          </a:p>
          <a:p>
            <a:pPr lvl="0" rtl="0" algn="ctr">
              <a:spcBef>
                <a:spcPts val="0"/>
              </a:spcBef>
              <a:buNone/>
            </a:pPr>
            <a:r>
              <a:rPr lang="es"/>
              <a:t>Se almacenan las tramas en localidades específicas del puerto destino</a:t>
            </a:r>
          </a:p>
          <a:p>
            <a:pPr indent="-228600" lvl="0" marL="457200" rtl="0">
              <a:spcBef>
                <a:spcPts val="0"/>
              </a:spcBef>
            </a:pPr>
            <a:r>
              <a:rPr b="1" i="1" lang="es"/>
              <a:t>Búfer de memoria compartida</a:t>
            </a:r>
          </a:p>
          <a:p>
            <a:pPr lvl="0" algn="ctr">
              <a:spcBef>
                <a:spcPts val="0"/>
              </a:spcBef>
              <a:buNone/>
            </a:pPr>
            <a:r>
              <a:rPr lang="es"/>
              <a:t>Deposita las tramas en un búfer común que comparten todos los puertos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Configuración de dúplex y velocidad</a:t>
            </a:r>
            <a:br>
              <a:rPr lang="es"/>
            </a:br>
            <a:br>
              <a:rPr lang="es"/>
            </a:br>
          </a:p>
        </p:txBody>
      </p:sp>
      <p:sp>
        <p:nvSpPr>
          <p:cNvPr id="284" name="Shape 284"/>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Dos de los parámetros más básicos de un switch son el ancho de banda y los parámetros de dúplex para cada puerto de switch individual.</a:t>
            </a:r>
          </a:p>
          <a:p>
            <a:pPr lvl="0">
              <a:spcBef>
                <a:spcPts val="0"/>
              </a:spcBef>
              <a:buNone/>
            </a:pPr>
            <a:r>
              <a:rPr lang="es"/>
              <a:t>Existen dos tipos de parámetros de dúplex utilizados para las comunicaciones en una red Ethernet: dúplex medio y dúplex completo.</a:t>
            </a:r>
          </a:p>
          <a:p>
            <a:pPr indent="-228600" lvl="0" marL="457200" rtl="0">
              <a:spcBef>
                <a:spcPts val="0"/>
              </a:spcBef>
            </a:pPr>
            <a:r>
              <a:rPr b="1" i="1" lang="es"/>
              <a:t>Dúplex completo</a:t>
            </a:r>
            <a:r>
              <a:rPr lang="es"/>
              <a:t>: ambos extremos de la conexión pueden enviar y recibir datos simultáneamente.</a:t>
            </a:r>
          </a:p>
          <a:p>
            <a:pPr indent="-228600" lvl="0" marL="457200">
              <a:spcBef>
                <a:spcPts val="0"/>
              </a:spcBef>
            </a:pPr>
            <a:r>
              <a:rPr b="1" i="1" lang="es"/>
              <a:t>Dúplex medio</a:t>
            </a:r>
            <a:r>
              <a:rPr lang="es"/>
              <a:t>: solo uno de los extremos de la conexión puede enviar datos por vez.</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b="20974" l="11981" r="37636" t="14667"/>
          <a:stretch/>
        </p:blipFill>
        <p:spPr>
          <a:xfrm>
            <a:off x="1774425" y="561487"/>
            <a:ext cx="5595148" cy="40205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MDIX automática</a:t>
            </a:r>
          </a:p>
        </p:txBody>
      </p:sp>
      <p:sp>
        <p:nvSpPr>
          <p:cNvPr id="295" name="Shape 295"/>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Anteriormente, las conexiones entre dispositivos específicos, como switch a switch, switch a router, switch a host y router a host, requerían el uso de tipos de cable específicos (cruzado o directo).</a:t>
            </a:r>
          </a:p>
          <a:p>
            <a:pPr lvl="0">
              <a:spcBef>
                <a:spcPts val="0"/>
              </a:spcBef>
              <a:buNone/>
            </a:pPr>
            <a:r>
              <a:rPr lang="es"/>
              <a:t>Cuando se activa la función de MDIX automática, el switch detecta el tipo de cable conectado al puerto y configura las interfaces de manera adecuada. Por lo tanto, se puede utilizar un cable directo o cruzado para realizar la conexión con un puerto 10/100/1000 de cobre situado en el switch, independientemente del tipo de dispositivo que esté en el otro extremo de la conexión.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b="19940" l="12155" r="36940" t="14463"/>
          <a:stretch/>
        </p:blipFill>
        <p:spPr>
          <a:xfrm>
            <a:off x="2014424" y="717800"/>
            <a:ext cx="5115139" cy="3707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598100" y="2152347"/>
            <a:ext cx="8222100" cy="838800"/>
          </a:xfrm>
          <a:prstGeom prst="rect">
            <a:avLst/>
          </a:prstGeom>
        </p:spPr>
        <p:txBody>
          <a:bodyPr anchorCtr="0" anchor="ctr" bIns="91425" lIns="91425" rIns="91425" tIns="91425">
            <a:noAutofit/>
          </a:bodyPr>
          <a:lstStyle/>
          <a:p>
            <a:pPr lvl="0">
              <a:spcBef>
                <a:spcPts val="0"/>
              </a:spcBef>
              <a:buNone/>
            </a:pPr>
            <a:r>
              <a:rPr lang="es"/>
              <a:t>ARP</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ARP</a:t>
            </a:r>
          </a:p>
        </p:txBody>
      </p:sp>
      <p:sp>
        <p:nvSpPr>
          <p:cNvPr id="311" name="Shape 31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sz="1400">
                <a:solidFill>
                  <a:srgbClr val="333333"/>
                </a:solidFill>
                <a:latin typeface="Arial"/>
                <a:ea typeface="Arial"/>
                <a:cs typeface="Arial"/>
                <a:sym typeface="Arial"/>
              </a:rPr>
              <a:t>Cuando un dispositivo envía una trama de Ethernet, esta contiene estas dos direcciones:</a:t>
            </a:r>
          </a:p>
          <a:p>
            <a:pPr lvl="0">
              <a:spcBef>
                <a:spcPts val="0"/>
              </a:spcBef>
              <a:buNone/>
            </a:pPr>
            <a:r>
              <a:t/>
            </a:r>
            <a:endParaRPr sz="1400">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sz="1400">
                <a:solidFill>
                  <a:srgbClr val="333333"/>
                </a:solidFill>
                <a:latin typeface="Arial"/>
                <a:ea typeface="Arial"/>
                <a:cs typeface="Arial"/>
                <a:sym typeface="Arial"/>
              </a:rPr>
              <a:t>Dirección MAC de destino:</a:t>
            </a:r>
            <a:r>
              <a:rPr lang="es" sz="1400">
                <a:solidFill>
                  <a:srgbClr val="333333"/>
                </a:solidFill>
                <a:latin typeface="Arial"/>
                <a:ea typeface="Arial"/>
                <a:cs typeface="Arial"/>
                <a:sym typeface="Arial"/>
              </a:rPr>
              <a:t> la dirección MAC de la NIC Ethernet, que es la dirección del destino final o del router.</a:t>
            </a:r>
          </a:p>
          <a:p>
            <a:pPr lvl="0">
              <a:spcBef>
                <a:spcPts val="0"/>
              </a:spcBef>
              <a:buNone/>
            </a:pPr>
            <a:r>
              <a:t/>
            </a:r>
            <a:endParaRPr sz="1400">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sz="1400">
                <a:solidFill>
                  <a:srgbClr val="333333"/>
                </a:solidFill>
                <a:latin typeface="Arial"/>
                <a:ea typeface="Arial"/>
                <a:cs typeface="Arial"/>
                <a:sym typeface="Arial"/>
              </a:rPr>
              <a:t>Dirección MAC de origen:</a:t>
            </a:r>
            <a:r>
              <a:rPr lang="es" sz="1400">
                <a:solidFill>
                  <a:srgbClr val="333333"/>
                </a:solidFill>
                <a:latin typeface="Arial"/>
                <a:ea typeface="Arial"/>
                <a:cs typeface="Arial"/>
                <a:sym typeface="Arial"/>
              </a:rPr>
              <a:t> la dirección MAC de la NIC Ethernet del remitente.</a:t>
            </a:r>
          </a:p>
          <a:p>
            <a:pPr lvl="0" rtl="0">
              <a:spcBef>
                <a:spcPts val="0"/>
              </a:spcBef>
              <a:spcAft>
                <a:spcPts val="0"/>
              </a:spcAft>
              <a:buNone/>
            </a:pPr>
            <a:r>
              <a:t/>
            </a:r>
            <a:endParaRPr sz="1400">
              <a:solidFill>
                <a:srgbClr val="333333"/>
              </a:solidFill>
              <a:latin typeface="Arial"/>
              <a:ea typeface="Arial"/>
              <a:cs typeface="Arial"/>
              <a:sym typeface="Arial"/>
            </a:endParaRPr>
          </a:p>
          <a:p>
            <a:pPr lvl="0">
              <a:spcBef>
                <a:spcPts val="0"/>
              </a:spcBef>
              <a:buNone/>
            </a:pPr>
            <a:r>
              <a:t/>
            </a:r>
            <a:endParaRPr sz="1400">
              <a:solidFill>
                <a:srgbClr val="333333"/>
              </a:solidFill>
              <a:latin typeface="Arial"/>
              <a:ea typeface="Arial"/>
              <a:cs typeface="Arial"/>
              <a:sym typeface="Arial"/>
            </a:endParaRPr>
          </a:p>
          <a:p>
            <a:pPr lvl="0">
              <a:spcBef>
                <a:spcPts val="0"/>
              </a:spcBef>
              <a:buNone/>
            </a:pPr>
            <a:r>
              <a:rPr lang="es" sz="1400">
                <a:solidFill>
                  <a:srgbClr val="333333"/>
                </a:solidFill>
                <a:latin typeface="Arial"/>
                <a:ea typeface="Arial"/>
                <a:cs typeface="Arial"/>
                <a:sym typeface="Arial"/>
              </a:rPr>
              <a:t>Para determinar la dirección MAC de destino, el dispositivo utiliza </a:t>
            </a:r>
            <a:r>
              <a:rPr b="1" lang="es" sz="3000">
                <a:solidFill>
                  <a:srgbClr val="333333"/>
                </a:solidFill>
                <a:latin typeface="Arial"/>
                <a:ea typeface="Arial"/>
                <a:cs typeface="Arial"/>
                <a:sym typeface="Arial"/>
              </a:rPr>
              <a:t>ARP</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Subcapa de control de enlace lógico (LLC)</a:t>
            </a:r>
          </a:p>
        </p:txBody>
      </p:sp>
      <p:sp>
        <p:nvSpPr>
          <p:cNvPr id="105" name="Shape 105"/>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solidFill>
                  <a:srgbClr val="333333"/>
                </a:solidFill>
              </a:rPr>
              <a:t>Se utiliza para la comunicación con las capas superiores de la aplicación y para la transición del paquete hacia las capas inferiores</a:t>
            </a:r>
          </a:p>
          <a:p>
            <a:pPr lvl="0">
              <a:spcBef>
                <a:spcPts val="0"/>
              </a:spcBef>
              <a:buNone/>
            </a:pPr>
            <a:r>
              <a:rPr lang="es"/>
              <a:t>Se implementa en el software independientemente del hardware.</a:t>
            </a:r>
          </a:p>
          <a:p>
            <a:pPr lvl="0">
              <a:spcBef>
                <a:spcPts val="0"/>
              </a:spcBef>
              <a:buNone/>
            </a:pPr>
            <a:r>
              <a:rPr lang="es"/>
              <a:t>Es el software del controlador del NIC.</a:t>
            </a:r>
          </a:p>
          <a:p>
            <a:pPr indent="457200" lvl="0" rtl="0">
              <a:spcBef>
                <a:spcPts val="0"/>
              </a:spcBef>
              <a:buNone/>
            </a:pPr>
            <a:r>
              <a:rPr lang="es"/>
              <a:t>Traslada los datos entre la subcapa MAC y los medios físicos.</a:t>
            </a:r>
          </a:p>
          <a:p>
            <a:pPr indent="0" lvl="0" marL="0">
              <a:spcBef>
                <a:spcPts val="0"/>
              </a:spcBef>
              <a:buNone/>
            </a:pPr>
            <a:r>
              <a:rPr lang="es"/>
              <a:t>IEEE 802.2</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ARP</a:t>
            </a:r>
          </a:p>
        </p:txBody>
      </p:sp>
      <p:sp>
        <p:nvSpPr>
          <p:cNvPr id="317" name="Shape 317"/>
          <p:cNvSpPr txBox="1"/>
          <p:nvPr>
            <p:ph idx="1" type="body"/>
          </p:nvPr>
        </p:nvSpPr>
        <p:spPr>
          <a:xfrm>
            <a:off x="311700" y="1229875"/>
            <a:ext cx="5028600" cy="3339000"/>
          </a:xfrm>
          <a:prstGeom prst="rect">
            <a:avLst/>
          </a:prstGeom>
        </p:spPr>
        <p:txBody>
          <a:bodyPr anchorCtr="0" anchor="t" bIns="91425" lIns="91425" rIns="91425" tIns="91425">
            <a:noAutofit/>
          </a:bodyPr>
          <a:lstStyle/>
          <a:p>
            <a:pPr lvl="0">
              <a:spcBef>
                <a:spcPts val="0"/>
              </a:spcBef>
              <a:buNone/>
            </a:pPr>
            <a:r>
              <a:rPr lang="es" sz="1200">
                <a:solidFill>
                  <a:srgbClr val="333333"/>
                </a:solidFill>
                <a:latin typeface="Arial"/>
                <a:ea typeface="Arial"/>
                <a:cs typeface="Arial"/>
                <a:sym typeface="Arial"/>
              </a:rPr>
              <a:t>El dispositivo emisor busca en su tabla ARP la dirección IPv4 de destino y la dirección MAC correspondiente.</a:t>
            </a:r>
          </a:p>
          <a:p>
            <a:pPr lvl="0">
              <a:spcBef>
                <a:spcPts val="0"/>
              </a:spcBef>
              <a:buNone/>
            </a:pPr>
            <a:r>
              <a:t/>
            </a:r>
            <a:endParaRPr sz="1200">
              <a:solidFill>
                <a:srgbClr val="333333"/>
              </a:solidFill>
              <a:latin typeface="Arial"/>
              <a:ea typeface="Arial"/>
              <a:cs typeface="Arial"/>
              <a:sym typeface="Arial"/>
            </a:endParaRPr>
          </a:p>
          <a:p>
            <a:pPr indent="-304800" lvl="0" marL="342900" rtl="0">
              <a:spcBef>
                <a:spcPts val="0"/>
              </a:spcBef>
              <a:spcAft>
                <a:spcPts val="0"/>
              </a:spcAft>
              <a:buClr>
                <a:srgbClr val="333333"/>
              </a:buClr>
              <a:buSzPct val="100000"/>
              <a:buFont typeface="Arial"/>
            </a:pPr>
            <a:r>
              <a:rPr lang="es" sz="1200">
                <a:solidFill>
                  <a:srgbClr val="333333"/>
                </a:solidFill>
                <a:latin typeface="Arial"/>
                <a:ea typeface="Arial"/>
                <a:cs typeface="Arial"/>
                <a:sym typeface="Arial"/>
              </a:rPr>
              <a:t>Si la dirección IPv4 de destino del paquete está en la misma red que la dirección IPv4 de origen, el dispositivo busca la dirección IPv4 de destino en la tabla ARP.</a:t>
            </a:r>
          </a:p>
          <a:p>
            <a:pPr lvl="0" rtl="0">
              <a:spcBef>
                <a:spcPts val="0"/>
              </a:spcBef>
              <a:spcAft>
                <a:spcPts val="0"/>
              </a:spcAft>
              <a:buNone/>
            </a:pPr>
            <a:r>
              <a:t/>
            </a:r>
            <a:endParaRPr sz="1200">
              <a:solidFill>
                <a:srgbClr val="333333"/>
              </a:solidFill>
              <a:latin typeface="Arial"/>
              <a:ea typeface="Arial"/>
              <a:cs typeface="Arial"/>
              <a:sym typeface="Arial"/>
            </a:endParaRPr>
          </a:p>
          <a:p>
            <a:pPr indent="-304800" lvl="0" marL="342900" rtl="0">
              <a:spcBef>
                <a:spcPts val="0"/>
              </a:spcBef>
              <a:spcAft>
                <a:spcPts val="0"/>
              </a:spcAft>
              <a:buClr>
                <a:srgbClr val="333333"/>
              </a:buClr>
              <a:buSzPct val="100000"/>
              <a:buFont typeface="Arial"/>
            </a:pPr>
            <a:r>
              <a:rPr lang="es" sz="1200">
                <a:solidFill>
                  <a:srgbClr val="333333"/>
                </a:solidFill>
                <a:latin typeface="Arial"/>
                <a:ea typeface="Arial"/>
                <a:cs typeface="Arial"/>
                <a:sym typeface="Arial"/>
              </a:rPr>
              <a:t>Si la dirección IPv4 de destino está en una red diferente que la dirección IPv4 de origen, el dispositivo busca la dirección IPv4 del gateway predeterminado.</a:t>
            </a:r>
          </a:p>
          <a:p>
            <a:pPr lvl="0" rtl="0">
              <a:spcBef>
                <a:spcPts val="0"/>
              </a:spcBef>
              <a:buNone/>
            </a:pPr>
            <a:r>
              <a:t/>
            </a:r>
            <a:endParaRPr sz="1200">
              <a:solidFill>
                <a:srgbClr val="333333"/>
              </a:solidFill>
              <a:latin typeface="Arial"/>
              <a:ea typeface="Arial"/>
              <a:cs typeface="Arial"/>
              <a:sym typeface="Arial"/>
            </a:endParaRPr>
          </a:p>
          <a:p>
            <a:pPr lvl="0">
              <a:spcBef>
                <a:spcPts val="0"/>
              </a:spcBef>
              <a:buNone/>
            </a:pPr>
            <a:r>
              <a:t/>
            </a:r>
            <a:endParaRPr sz="1200">
              <a:solidFill>
                <a:srgbClr val="333333"/>
              </a:solidFill>
              <a:latin typeface="Arial"/>
              <a:ea typeface="Arial"/>
              <a:cs typeface="Arial"/>
              <a:sym typeface="Arial"/>
            </a:endParaRPr>
          </a:p>
        </p:txBody>
      </p:sp>
      <p:pic>
        <p:nvPicPr>
          <p:cNvPr id="318" name="Shape 318"/>
          <p:cNvPicPr preferRelativeResize="0"/>
          <p:nvPr/>
        </p:nvPicPr>
        <p:blipFill rotWithShape="1">
          <a:blip r:embed="rId3">
            <a:alphaModFix/>
          </a:blip>
          <a:srcRect b="31935" l="20268" r="44544" t="26204"/>
          <a:stretch/>
        </p:blipFill>
        <p:spPr>
          <a:xfrm>
            <a:off x="5663249" y="1407550"/>
            <a:ext cx="3217675" cy="21530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Solicitud de ARP</a:t>
            </a:r>
          </a:p>
        </p:txBody>
      </p:sp>
      <p:sp>
        <p:nvSpPr>
          <p:cNvPr id="324" name="Shape 324"/>
          <p:cNvSpPr txBox="1"/>
          <p:nvPr>
            <p:ph idx="1" type="body"/>
          </p:nvPr>
        </p:nvSpPr>
        <p:spPr>
          <a:xfrm>
            <a:off x="311700" y="1229975"/>
            <a:ext cx="3999900" cy="3339000"/>
          </a:xfrm>
          <a:prstGeom prst="rect">
            <a:avLst/>
          </a:prstGeom>
        </p:spPr>
        <p:txBody>
          <a:bodyPr anchorCtr="0" anchor="t" bIns="91425" lIns="91425" rIns="91425" tIns="91425">
            <a:noAutofit/>
          </a:bodyPr>
          <a:lstStyle/>
          <a:p>
            <a:pPr lvl="0" rtl="0">
              <a:spcBef>
                <a:spcPts val="1100"/>
              </a:spcBef>
              <a:spcAft>
                <a:spcPts val="1100"/>
              </a:spcAft>
              <a:buNone/>
            </a:pPr>
            <a:r>
              <a:rPr lang="es" sz="1400">
                <a:solidFill>
                  <a:srgbClr val="333333"/>
                </a:solidFill>
                <a:latin typeface="Arial"/>
                <a:ea typeface="Arial"/>
                <a:cs typeface="Arial"/>
                <a:sym typeface="Arial"/>
              </a:rPr>
              <a:t>El mensaje de solicitud de ARP incluye lo siguiente:</a:t>
            </a:r>
          </a:p>
          <a:p>
            <a:pPr indent="-317500" lvl="0" marL="342900" rtl="0">
              <a:spcBef>
                <a:spcPts val="0"/>
              </a:spcBef>
              <a:spcAft>
                <a:spcPts val="0"/>
              </a:spcAft>
              <a:buClr>
                <a:srgbClr val="333333"/>
              </a:buClr>
              <a:buSzPct val="100000"/>
              <a:buFont typeface="Arial"/>
            </a:pPr>
            <a:r>
              <a:rPr b="1" lang="es" sz="1400">
                <a:solidFill>
                  <a:srgbClr val="333333"/>
                </a:solidFill>
                <a:latin typeface="Arial"/>
                <a:ea typeface="Arial"/>
                <a:cs typeface="Arial"/>
                <a:sym typeface="Arial"/>
              </a:rPr>
              <a:t>Dirección IPv4 objetivo:</a:t>
            </a:r>
            <a:r>
              <a:rPr lang="es" sz="1400">
                <a:solidFill>
                  <a:srgbClr val="333333"/>
                </a:solidFill>
                <a:latin typeface="Arial"/>
                <a:ea typeface="Arial"/>
                <a:cs typeface="Arial"/>
                <a:sym typeface="Arial"/>
              </a:rPr>
              <a:t> esta es la dirección IPv4 que requiere una dirección MAC correspondiente.</a:t>
            </a:r>
          </a:p>
          <a:p>
            <a:pPr lvl="0" rtl="0">
              <a:spcBef>
                <a:spcPts val="0"/>
              </a:spcBef>
              <a:spcAft>
                <a:spcPts val="0"/>
              </a:spcAft>
              <a:buNone/>
            </a:pPr>
            <a:r>
              <a:t/>
            </a:r>
            <a:endParaRPr sz="1400">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sz="1400">
                <a:solidFill>
                  <a:srgbClr val="333333"/>
                </a:solidFill>
                <a:latin typeface="Arial"/>
                <a:ea typeface="Arial"/>
                <a:cs typeface="Arial"/>
                <a:sym typeface="Arial"/>
              </a:rPr>
              <a:t>Dirección MAC objetivo:</a:t>
            </a:r>
            <a:r>
              <a:rPr lang="es" sz="1400">
                <a:solidFill>
                  <a:srgbClr val="333333"/>
                </a:solidFill>
                <a:latin typeface="Arial"/>
                <a:ea typeface="Arial"/>
                <a:cs typeface="Arial"/>
                <a:sym typeface="Arial"/>
              </a:rPr>
              <a:t> esta es la dirección MAC desconocida; en el mensaje de solicitud de ARP, está vacía.</a:t>
            </a:r>
          </a:p>
          <a:p>
            <a:pPr lvl="0">
              <a:spcBef>
                <a:spcPts val="0"/>
              </a:spcBef>
              <a:buNone/>
            </a:pPr>
            <a:r>
              <a:t/>
            </a:r>
            <a:endParaRPr/>
          </a:p>
        </p:txBody>
      </p:sp>
      <p:sp>
        <p:nvSpPr>
          <p:cNvPr id="325" name="Shape 325"/>
          <p:cNvSpPr txBox="1"/>
          <p:nvPr>
            <p:ph idx="1" type="body"/>
          </p:nvPr>
        </p:nvSpPr>
        <p:spPr>
          <a:xfrm>
            <a:off x="4638700" y="1113125"/>
            <a:ext cx="3802500" cy="3339000"/>
          </a:xfrm>
          <a:prstGeom prst="rect">
            <a:avLst/>
          </a:prstGeom>
        </p:spPr>
        <p:txBody>
          <a:bodyPr anchorCtr="0" anchor="t" bIns="91425" lIns="91425" rIns="91425" tIns="91425">
            <a:noAutofit/>
          </a:bodyPr>
          <a:lstStyle/>
          <a:p>
            <a:pPr lvl="0" rtl="0">
              <a:spcBef>
                <a:spcPts val="1100"/>
              </a:spcBef>
              <a:spcAft>
                <a:spcPts val="1100"/>
              </a:spcAft>
              <a:buClr>
                <a:srgbClr val="000000"/>
              </a:buClr>
              <a:buSzPct val="78571"/>
              <a:buNone/>
            </a:pPr>
            <a:r>
              <a:rPr lang="es">
                <a:solidFill>
                  <a:srgbClr val="333333"/>
                </a:solidFill>
                <a:latin typeface="Arial"/>
                <a:ea typeface="Arial"/>
                <a:cs typeface="Arial"/>
                <a:sym typeface="Arial"/>
              </a:rPr>
              <a:t>La solicitud de ARP se encapsula en una trama de Ethernet con la siguiente información de encabezado:</a:t>
            </a: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MAC de destino:</a:t>
            </a:r>
            <a:r>
              <a:rPr lang="es">
                <a:solidFill>
                  <a:srgbClr val="333333"/>
                </a:solidFill>
                <a:latin typeface="Arial"/>
                <a:ea typeface="Arial"/>
                <a:cs typeface="Arial"/>
                <a:sym typeface="Arial"/>
              </a:rPr>
              <a:t> esta es una dirección de difusión que requiere que todas las NIC Ethernet de la LAN acepten y procesen la solicitud de ARP.</a:t>
            </a:r>
          </a:p>
          <a:p>
            <a:pPr lvl="0" rtl="0">
              <a:spcBef>
                <a:spcPts val="0"/>
              </a:spcBef>
              <a:spcAft>
                <a:spcPts val="0"/>
              </a:spcAft>
              <a:buNone/>
            </a:pPr>
            <a:r>
              <a:t/>
            </a:r>
            <a:endParaRPr>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MAC de origen:</a:t>
            </a:r>
            <a:r>
              <a:rPr lang="es">
                <a:solidFill>
                  <a:srgbClr val="333333"/>
                </a:solidFill>
                <a:latin typeface="Arial"/>
                <a:ea typeface="Arial"/>
                <a:cs typeface="Arial"/>
                <a:sym typeface="Arial"/>
              </a:rPr>
              <a:t> este es el remitente de la dirección MAC de la solicitud de ARP.</a:t>
            </a:r>
          </a:p>
          <a:p>
            <a:pPr lvl="0" rtl="0">
              <a:spcBef>
                <a:spcPts val="0"/>
              </a:spcBef>
              <a:buNone/>
            </a:pPr>
            <a:r>
              <a:t/>
            </a:r>
            <a:endParaRPr/>
          </a:p>
        </p:txBody>
      </p:sp>
      <p:sp>
        <p:nvSpPr>
          <p:cNvPr id="326" name="Shape 326"/>
          <p:cNvSpPr txBox="1"/>
          <p:nvPr/>
        </p:nvSpPr>
        <p:spPr>
          <a:xfrm>
            <a:off x="418650" y="3949425"/>
            <a:ext cx="5495700" cy="737100"/>
          </a:xfrm>
          <a:prstGeom prst="rect">
            <a:avLst/>
          </a:prstGeom>
          <a:noFill/>
          <a:ln>
            <a:noFill/>
          </a:ln>
        </p:spPr>
        <p:txBody>
          <a:bodyPr anchorCtr="0" anchor="ctr" bIns="91425" lIns="91425" rIns="91425" tIns="91425">
            <a:noAutofit/>
          </a:bodyPr>
          <a:lstStyle/>
          <a:p>
            <a:pPr lvl="0" rtl="0">
              <a:spcBef>
                <a:spcPts val="0"/>
              </a:spcBef>
              <a:buNone/>
            </a:pPr>
            <a:r>
              <a:rPr lang="es" sz="1200">
                <a:solidFill>
                  <a:srgbClr val="333333"/>
                </a:solidFill>
              </a:rPr>
              <a:t>L</a:t>
            </a:r>
            <a:r>
              <a:rPr lang="es" sz="1200">
                <a:solidFill>
                  <a:srgbClr val="333333"/>
                </a:solidFill>
              </a:rPr>
              <a:t>os mensajes de ARP tienen un campo de tipo de 0x806.</a:t>
            </a:r>
            <a:r>
              <a:rPr lang="es" sz="900">
                <a:solidFill>
                  <a:srgbClr val="333333"/>
                </a:solid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pic>
        <p:nvPicPr>
          <p:cNvPr id="331" name="Shape 331"/>
          <p:cNvPicPr preferRelativeResize="0"/>
          <p:nvPr/>
        </p:nvPicPr>
        <p:blipFill rotWithShape="1">
          <a:blip r:embed="rId3">
            <a:alphaModFix/>
          </a:blip>
          <a:srcRect b="34259" l="21024" r="45255" t="32367"/>
          <a:stretch/>
        </p:blipFill>
        <p:spPr>
          <a:xfrm>
            <a:off x="1548425" y="956925"/>
            <a:ext cx="5801400" cy="322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Respuesta</a:t>
            </a:r>
            <a:r>
              <a:rPr lang="es"/>
              <a:t> de ARP</a:t>
            </a:r>
          </a:p>
        </p:txBody>
      </p:sp>
      <p:sp>
        <p:nvSpPr>
          <p:cNvPr id="337" name="Shape 337"/>
          <p:cNvSpPr txBox="1"/>
          <p:nvPr>
            <p:ph idx="1" type="body"/>
          </p:nvPr>
        </p:nvSpPr>
        <p:spPr>
          <a:xfrm>
            <a:off x="311700" y="1229975"/>
            <a:ext cx="3999900" cy="3339000"/>
          </a:xfrm>
          <a:prstGeom prst="rect">
            <a:avLst/>
          </a:prstGeom>
        </p:spPr>
        <p:txBody>
          <a:bodyPr anchorCtr="0" anchor="t" bIns="91425" lIns="91425" rIns="91425" tIns="91425">
            <a:noAutofit/>
          </a:bodyPr>
          <a:lstStyle/>
          <a:p>
            <a:pPr lvl="0" rtl="0">
              <a:spcBef>
                <a:spcPts val="0"/>
              </a:spcBef>
              <a:spcAft>
                <a:spcPts val="1100"/>
              </a:spcAft>
              <a:buNone/>
            </a:pPr>
            <a:r>
              <a:rPr lang="es">
                <a:solidFill>
                  <a:srgbClr val="333333"/>
                </a:solidFill>
                <a:latin typeface="Arial"/>
                <a:ea typeface="Arial"/>
                <a:cs typeface="Arial"/>
                <a:sym typeface="Arial"/>
              </a:rPr>
              <a:t> El mensaje de respuesta de ARP incluye lo siguiente:</a:t>
            </a:r>
          </a:p>
          <a:p>
            <a:pPr lvl="0" rtl="0">
              <a:spcBef>
                <a:spcPts val="0"/>
              </a:spcBef>
              <a:spcAft>
                <a:spcPts val="1100"/>
              </a:spcAft>
              <a:buNone/>
            </a:pPr>
            <a:r>
              <a:t/>
            </a:r>
            <a:endParaRPr>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IPv4 del remitente:</a:t>
            </a:r>
            <a:r>
              <a:rPr lang="es">
                <a:solidFill>
                  <a:srgbClr val="333333"/>
                </a:solidFill>
                <a:latin typeface="Arial"/>
                <a:ea typeface="Arial"/>
                <a:cs typeface="Arial"/>
                <a:sym typeface="Arial"/>
              </a:rPr>
              <a:t> esta es la dirección IPv4 del dispositivo cuya dirección MAC se solicitó.</a:t>
            </a:r>
          </a:p>
          <a:p>
            <a:pPr lvl="0" rtl="0">
              <a:spcBef>
                <a:spcPts val="0"/>
              </a:spcBef>
              <a:spcAft>
                <a:spcPts val="0"/>
              </a:spcAft>
              <a:buNone/>
            </a:pPr>
            <a:r>
              <a:t/>
            </a:r>
            <a:endParaRPr>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MAC del remitente:</a:t>
            </a:r>
            <a:r>
              <a:rPr lang="es">
                <a:solidFill>
                  <a:srgbClr val="333333"/>
                </a:solidFill>
                <a:latin typeface="Arial"/>
                <a:ea typeface="Arial"/>
                <a:cs typeface="Arial"/>
                <a:sym typeface="Arial"/>
              </a:rPr>
              <a:t> esta es la dirección MAC que el remitente solicita por medio de la solicitud de ARP.</a:t>
            </a:r>
          </a:p>
          <a:p>
            <a:pPr lvl="0" rtl="0">
              <a:spcBef>
                <a:spcPts val="0"/>
              </a:spcBef>
              <a:buNone/>
            </a:pPr>
            <a:r>
              <a:t/>
            </a:r>
            <a:endParaRPr>
              <a:solidFill>
                <a:srgbClr val="333333"/>
              </a:solidFill>
              <a:latin typeface="Arial"/>
              <a:ea typeface="Arial"/>
              <a:cs typeface="Arial"/>
              <a:sym typeface="Arial"/>
            </a:endParaRPr>
          </a:p>
        </p:txBody>
      </p:sp>
      <p:sp>
        <p:nvSpPr>
          <p:cNvPr id="338" name="Shape 338"/>
          <p:cNvSpPr txBox="1"/>
          <p:nvPr>
            <p:ph idx="1" type="body"/>
          </p:nvPr>
        </p:nvSpPr>
        <p:spPr>
          <a:xfrm>
            <a:off x="4728400" y="1017800"/>
            <a:ext cx="3802500" cy="3339000"/>
          </a:xfrm>
          <a:prstGeom prst="rect">
            <a:avLst/>
          </a:prstGeom>
        </p:spPr>
        <p:txBody>
          <a:bodyPr anchorCtr="0" anchor="t" bIns="91425" lIns="91425" rIns="91425" tIns="91425">
            <a:noAutofit/>
          </a:bodyPr>
          <a:lstStyle/>
          <a:p>
            <a:pPr lvl="0" rtl="0">
              <a:spcBef>
                <a:spcPts val="1100"/>
              </a:spcBef>
              <a:spcAft>
                <a:spcPts val="1100"/>
              </a:spcAft>
              <a:buClr>
                <a:srgbClr val="000000"/>
              </a:buClr>
              <a:buSzPct val="78571"/>
              <a:buNone/>
            </a:pPr>
            <a:r>
              <a:rPr lang="es">
                <a:solidFill>
                  <a:srgbClr val="333333"/>
                </a:solidFill>
                <a:latin typeface="Arial"/>
                <a:ea typeface="Arial"/>
                <a:cs typeface="Arial"/>
                <a:sym typeface="Arial"/>
              </a:rPr>
              <a:t>La respuesta de ARP se encapsula en una trama de Ethernet con la siguiente información de encabezado:</a:t>
            </a:r>
          </a:p>
          <a:p>
            <a:pPr lvl="0" rtl="0">
              <a:spcBef>
                <a:spcPts val="1100"/>
              </a:spcBef>
              <a:spcAft>
                <a:spcPts val="1100"/>
              </a:spcAft>
              <a:buClr>
                <a:srgbClr val="000000"/>
              </a:buClr>
              <a:buSzPct val="78571"/>
              <a:buNone/>
            </a:pPr>
            <a:r>
              <a:t/>
            </a:r>
            <a:endParaRPr>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MAC de destino:</a:t>
            </a:r>
            <a:r>
              <a:rPr lang="es">
                <a:solidFill>
                  <a:srgbClr val="333333"/>
                </a:solidFill>
                <a:latin typeface="Arial"/>
                <a:ea typeface="Arial"/>
                <a:cs typeface="Arial"/>
                <a:sym typeface="Arial"/>
              </a:rPr>
              <a:t> es la dirección MAC del remitente de la solicitud de ARP.</a:t>
            </a:r>
          </a:p>
          <a:p>
            <a:pPr lvl="0" rtl="0">
              <a:spcBef>
                <a:spcPts val="0"/>
              </a:spcBef>
              <a:spcAft>
                <a:spcPts val="0"/>
              </a:spcAft>
              <a:buNone/>
            </a:pPr>
            <a:r>
              <a:t/>
            </a:r>
            <a:endParaRPr>
              <a:solidFill>
                <a:srgbClr val="333333"/>
              </a:solidFill>
              <a:latin typeface="Arial"/>
              <a:ea typeface="Arial"/>
              <a:cs typeface="Arial"/>
              <a:sym typeface="Arial"/>
            </a:endParaRPr>
          </a:p>
          <a:p>
            <a:pPr indent="-317500" lvl="0" marL="342900" rtl="0">
              <a:spcBef>
                <a:spcPts val="0"/>
              </a:spcBef>
              <a:spcAft>
                <a:spcPts val="0"/>
              </a:spcAft>
              <a:buClr>
                <a:srgbClr val="333333"/>
              </a:buClr>
              <a:buSzPct val="100000"/>
              <a:buFont typeface="Arial"/>
            </a:pPr>
            <a:r>
              <a:rPr b="1" lang="es">
                <a:solidFill>
                  <a:srgbClr val="333333"/>
                </a:solidFill>
                <a:latin typeface="Arial"/>
                <a:ea typeface="Arial"/>
                <a:cs typeface="Arial"/>
                <a:sym typeface="Arial"/>
              </a:rPr>
              <a:t>Dirección MAC de origen:</a:t>
            </a:r>
            <a:r>
              <a:rPr lang="es">
                <a:solidFill>
                  <a:srgbClr val="333333"/>
                </a:solidFill>
                <a:latin typeface="Arial"/>
                <a:ea typeface="Arial"/>
                <a:cs typeface="Arial"/>
                <a:sym typeface="Arial"/>
              </a:rPr>
              <a:t> este es el remitente de la dirección MAC de la respuesta de ARP.</a:t>
            </a:r>
          </a:p>
          <a:p>
            <a:pPr lvl="0" rt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pic>
        <p:nvPicPr>
          <p:cNvPr id="343" name="Shape 343"/>
          <p:cNvPicPr preferRelativeResize="0"/>
          <p:nvPr/>
        </p:nvPicPr>
        <p:blipFill rotWithShape="1">
          <a:blip r:embed="rId3">
            <a:alphaModFix/>
          </a:blip>
          <a:srcRect b="34136" l="22071" r="45528" t="33479"/>
          <a:stretch/>
        </p:blipFill>
        <p:spPr>
          <a:xfrm>
            <a:off x="1907274" y="1162812"/>
            <a:ext cx="5011924" cy="28178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Para la comunicación remota</a:t>
            </a:r>
          </a:p>
        </p:txBody>
      </p:sp>
      <p:sp>
        <p:nvSpPr>
          <p:cNvPr id="349" name="Shape 34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sz="1400">
                <a:solidFill>
                  <a:srgbClr val="333333"/>
                </a:solidFill>
                <a:latin typeface="Arial"/>
                <a:ea typeface="Arial"/>
                <a:cs typeface="Arial"/>
                <a:sym typeface="Arial"/>
              </a:rPr>
              <a:t>Cuando la dirección IPv4 de destino no está en la misma red que la dirección IPv4 de origen, el dispositivo de origen debe enviar la trama al gateway predeterminado, es decir a la interfaz del router local.</a:t>
            </a:r>
          </a:p>
        </p:txBody>
      </p:sp>
      <p:pic>
        <p:nvPicPr>
          <p:cNvPr id="350" name="Shape 350"/>
          <p:cNvPicPr preferRelativeResize="0"/>
          <p:nvPr/>
        </p:nvPicPr>
        <p:blipFill rotWithShape="1">
          <a:blip r:embed="rId3">
            <a:alphaModFix/>
          </a:blip>
          <a:srcRect b="34133" l="22101" r="47025" t="34391"/>
          <a:stretch/>
        </p:blipFill>
        <p:spPr>
          <a:xfrm>
            <a:off x="717074" y="2278374"/>
            <a:ext cx="3331324" cy="1910349"/>
          </a:xfrm>
          <a:prstGeom prst="rect">
            <a:avLst/>
          </a:prstGeom>
          <a:noFill/>
          <a:ln>
            <a:noFill/>
          </a:ln>
        </p:spPr>
      </p:pic>
      <p:pic>
        <p:nvPicPr>
          <p:cNvPr id="351" name="Shape 351"/>
          <p:cNvPicPr preferRelativeResize="0"/>
          <p:nvPr/>
        </p:nvPicPr>
        <p:blipFill rotWithShape="1">
          <a:blip r:embed="rId4">
            <a:alphaModFix/>
          </a:blip>
          <a:srcRect b="34727" l="21971" r="47026" t="34459"/>
          <a:stretch/>
        </p:blipFill>
        <p:spPr>
          <a:xfrm>
            <a:off x="4520900" y="2278375"/>
            <a:ext cx="3416976" cy="1910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Desplegar tabla ARP</a:t>
            </a:r>
          </a:p>
        </p:txBody>
      </p:sp>
      <p:sp>
        <p:nvSpPr>
          <p:cNvPr id="357" name="Shape 357"/>
          <p:cNvSpPr txBox="1"/>
          <p:nvPr>
            <p:ph idx="1" type="body"/>
          </p:nvPr>
        </p:nvSpPr>
        <p:spPr>
          <a:xfrm>
            <a:off x="383475" y="1277825"/>
            <a:ext cx="3999900" cy="3339000"/>
          </a:xfrm>
          <a:prstGeom prst="rect">
            <a:avLst/>
          </a:prstGeom>
        </p:spPr>
        <p:txBody>
          <a:bodyPr anchorCtr="0" anchor="t" bIns="91425" lIns="91425" rIns="91425" tIns="91425">
            <a:noAutofit/>
          </a:bodyPr>
          <a:lstStyle/>
          <a:p>
            <a:pPr lvl="0" rtl="0">
              <a:spcBef>
                <a:spcPts val="0"/>
              </a:spcBef>
              <a:spcAft>
                <a:spcPts val="0"/>
              </a:spcAft>
              <a:buNone/>
            </a:pPr>
            <a:r>
              <a:rPr lang="es" sz="900">
                <a:solidFill>
                  <a:srgbClr val="333333"/>
                </a:solidFill>
                <a:latin typeface="Arial"/>
                <a:ea typeface="Arial"/>
                <a:cs typeface="Arial"/>
                <a:sym typeface="Arial"/>
              </a:rPr>
              <a:t>En un router Cisco, se utiliza el comando </a:t>
            </a:r>
            <a:r>
              <a:rPr b="1" lang="es" sz="900">
                <a:solidFill>
                  <a:srgbClr val="333333"/>
                </a:solidFill>
                <a:latin typeface="Arial"/>
                <a:ea typeface="Arial"/>
                <a:cs typeface="Arial"/>
                <a:sym typeface="Arial"/>
              </a:rPr>
              <a:t>show ip arp</a:t>
            </a:r>
            <a:r>
              <a:rPr lang="es" sz="900">
                <a:solidFill>
                  <a:srgbClr val="333333"/>
                </a:solidFill>
                <a:latin typeface="Arial"/>
                <a:ea typeface="Arial"/>
                <a:cs typeface="Arial"/>
                <a:sym typeface="Arial"/>
              </a:rPr>
              <a:t> para visualizar la tabla ARP:</a:t>
            </a:r>
          </a:p>
          <a:p>
            <a:pPr lvl="0" rtl="0">
              <a:spcBef>
                <a:spcPts val="0"/>
              </a:spcBef>
              <a:buNone/>
            </a:pPr>
            <a:r>
              <a:t/>
            </a:r>
            <a:endParaRPr/>
          </a:p>
        </p:txBody>
      </p:sp>
      <p:sp>
        <p:nvSpPr>
          <p:cNvPr id="358" name="Shape 358"/>
          <p:cNvSpPr txBox="1"/>
          <p:nvPr>
            <p:ph idx="1" type="body"/>
          </p:nvPr>
        </p:nvSpPr>
        <p:spPr>
          <a:xfrm>
            <a:off x="4695875" y="1214800"/>
            <a:ext cx="3802500" cy="3339000"/>
          </a:xfrm>
          <a:prstGeom prst="rect">
            <a:avLst/>
          </a:prstGeom>
        </p:spPr>
        <p:txBody>
          <a:bodyPr anchorCtr="0" anchor="t" bIns="91425" lIns="91425" rIns="91425" tIns="91425">
            <a:noAutofit/>
          </a:bodyPr>
          <a:lstStyle/>
          <a:p>
            <a:pPr lvl="0" rtl="0">
              <a:spcBef>
                <a:spcPts val="0"/>
              </a:spcBef>
              <a:buNone/>
            </a:pPr>
            <a:r>
              <a:rPr lang="es" sz="900">
                <a:solidFill>
                  <a:srgbClr val="333333"/>
                </a:solidFill>
                <a:latin typeface="Arial"/>
                <a:ea typeface="Arial"/>
                <a:cs typeface="Arial"/>
                <a:sym typeface="Arial"/>
              </a:rPr>
              <a:t>En una PC con Windows 7, se utiliza el comando </a:t>
            </a:r>
            <a:r>
              <a:rPr b="1" lang="es" sz="900">
                <a:solidFill>
                  <a:srgbClr val="333333"/>
                </a:solidFill>
                <a:latin typeface="Arial"/>
                <a:ea typeface="Arial"/>
                <a:cs typeface="Arial"/>
                <a:sym typeface="Arial"/>
              </a:rPr>
              <a:t>arp –a</a:t>
            </a:r>
            <a:r>
              <a:rPr lang="es" sz="900">
                <a:solidFill>
                  <a:srgbClr val="333333"/>
                </a:solidFill>
                <a:latin typeface="Arial"/>
                <a:ea typeface="Arial"/>
                <a:cs typeface="Arial"/>
                <a:sym typeface="Arial"/>
              </a:rPr>
              <a:t> para visualizar la tabla ARP.</a:t>
            </a:r>
          </a:p>
        </p:txBody>
      </p:sp>
      <p:pic>
        <p:nvPicPr>
          <p:cNvPr id="359" name="Shape 359"/>
          <p:cNvPicPr preferRelativeResize="0"/>
          <p:nvPr/>
        </p:nvPicPr>
        <p:blipFill rotWithShape="1">
          <a:blip r:embed="rId3">
            <a:alphaModFix/>
          </a:blip>
          <a:srcRect b="46355" l="16211" r="40043" t="28876"/>
          <a:stretch/>
        </p:blipFill>
        <p:spPr>
          <a:xfrm>
            <a:off x="148725" y="2235624"/>
            <a:ext cx="4469400" cy="1423423"/>
          </a:xfrm>
          <a:prstGeom prst="rect">
            <a:avLst/>
          </a:prstGeom>
          <a:noFill/>
          <a:ln>
            <a:noFill/>
          </a:ln>
        </p:spPr>
      </p:pic>
      <p:pic>
        <p:nvPicPr>
          <p:cNvPr id="360" name="Shape 360"/>
          <p:cNvPicPr preferRelativeResize="0"/>
          <p:nvPr/>
        </p:nvPicPr>
        <p:blipFill rotWithShape="1">
          <a:blip r:embed="rId4">
            <a:alphaModFix/>
          </a:blip>
          <a:srcRect b="32753" l="16246" r="40008" t="28822"/>
          <a:stretch/>
        </p:blipFill>
        <p:spPr>
          <a:xfrm>
            <a:off x="4797550" y="1682725"/>
            <a:ext cx="3999897" cy="19763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Suplantación de ARP</a:t>
            </a:r>
          </a:p>
        </p:txBody>
      </p:sp>
      <p:sp>
        <p:nvSpPr>
          <p:cNvPr id="366" name="Shape 36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sz="1100">
                <a:solidFill>
                  <a:srgbClr val="333333"/>
                </a:solidFill>
                <a:latin typeface="Arial"/>
                <a:ea typeface="Arial"/>
                <a:cs typeface="Arial"/>
                <a:sym typeface="Arial"/>
              </a:rPr>
              <a:t>Técnica utilizada por un atacante para responder a una solicitud de ARP de una dirección IPv4 que pertenece a otro dispositivo, como el gateway predeterminado</a:t>
            </a:r>
          </a:p>
        </p:txBody>
      </p:sp>
      <p:pic>
        <p:nvPicPr>
          <p:cNvPr id="367" name="Shape 367"/>
          <p:cNvPicPr preferRelativeResize="0"/>
          <p:nvPr/>
        </p:nvPicPr>
        <p:blipFill rotWithShape="1">
          <a:blip r:embed="rId3">
            <a:alphaModFix/>
          </a:blip>
          <a:srcRect b="18910" l="13993" r="37801" t="17718"/>
          <a:stretch/>
        </p:blipFill>
        <p:spPr>
          <a:xfrm>
            <a:off x="2439549" y="1809100"/>
            <a:ext cx="3732024" cy="2759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1256050"/>
            <a:ext cx="8520600" cy="2030700"/>
          </a:xfrm>
          <a:prstGeom prst="rect">
            <a:avLst/>
          </a:prstGeom>
        </p:spPr>
        <p:txBody>
          <a:bodyPr anchorCtr="0" anchor="b" bIns="91425" lIns="91425" rIns="91425" tIns="91425">
            <a:noAutofit/>
          </a:bodyPr>
          <a:lstStyle/>
          <a:p>
            <a:pPr lvl="0">
              <a:spcBef>
                <a:spcPts val="0"/>
              </a:spcBef>
              <a:buNone/>
            </a:pPr>
            <a:r>
              <a:rPr lang="es"/>
              <a:t>Kahoot!</a:t>
            </a:r>
          </a:p>
        </p:txBody>
      </p:sp>
      <p:sp>
        <p:nvSpPr>
          <p:cNvPr id="373" name="Shape 373"/>
          <p:cNvSpPr txBox="1"/>
          <p:nvPr>
            <p:ph idx="1" type="body"/>
          </p:nvPr>
        </p:nvSpPr>
        <p:spPr>
          <a:xfrm>
            <a:off x="311700" y="3369225"/>
            <a:ext cx="8520600" cy="1281900"/>
          </a:xfrm>
          <a:prstGeom prst="rect">
            <a:avLst/>
          </a:prstGeom>
        </p:spPr>
        <p:txBody>
          <a:bodyPr anchorCtr="0" anchor="t" bIns="91425" lIns="91425" rIns="91425" tIns="91425">
            <a:noAutofit/>
          </a:bodyPr>
          <a:lstStyle/>
          <a:p>
            <a:pPr lvl="0" rtl="0" algn="l">
              <a:lnSpc>
                <a:spcPct val="100000"/>
              </a:lnSpc>
              <a:spcBef>
                <a:spcPts val="0"/>
              </a:spcBef>
              <a:spcAft>
                <a:spcPts val="0"/>
              </a:spcAft>
              <a:buNone/>
            </a:pPr>
            <a:r>
              <a:rPr lang="es" sz="1400" u="sng">
                <a:solidFill>
                  <a:schemeClr val="accent5"/>
                </a:solidFill>
                <a:latin typeface="Arial"/>
                <a:ea typeface="Arial"/>
                <a:cs typeface="Arial"/>
                <a:sym typeface="Arial"/>
                <a:hlinkClick r:id="rId3"/>
              </a:rPr>
              <a:t>https://play.kahoot.it/#/k/f4eb56f8-66b6-403c-829b-2c6012fa8026</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idx="1" type="body"/>
          </p:nvPr>
        </p:nvSpPr>
        <p:spPr>
          <a:xfrm>
            <a:off x="311700" y="3369225"/>
            <a:ext cx="8520600" cy="1281900"/>
          </a:xfrm>
          <a:prstGeom prst="rect">
            <a:avLst/>
          </a:prstGeom>
        </p:spPr>
        <p:txBody>
          <a:bodyPr anchorCtr="0" anchor="t" bIns="91425" lIns="91425" rIns="91425" tIns="91425">
            <a:noAutofit/>
          </a:bodyPr>
          <a:lstStyle/>
          <a:p>
            <a:pPr lvl="0">
              <a:spcBef>
                <a:spcPts val="0"/>
              </a:spcBef>
              <a:buNone/>
            </a:pPr>
            <a:r>
              <a:rPr lang="es" sz="4800"/>
              <a:t>Gracias por su atención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Subcapa MAC - Encapsulamiento</a:t>
            </a:r>
          </a:p>
        </p:txBody>
      </p:sp>
      <p:sp>
        <p:nvSpPr>
          <p:cNvPr id="111" name="Shape 111"/>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914400" rtl="0">
              <a:spcBef>
                <a:spcPts val="0"/>
              </a:spcBef>
            </a:pPr>
            <a:r>
              <a:rPr lang="es"/>
              <a:t>Delimitación de tramas</a:t>
            </a:r>
          </a:p>
          <a:p>
            <a:pPr indent="-228600" lvl="1" marL="1371600" rtl="0">
              <a:spcBef>
                <a:spcPts val="0"/>
              </a:spcBef>
            </a:pPr>
            <a:r>
              <a:rPr lang="es"/>
              <a:t>Proporciona delimitadores para identificar un grupo de bits que conforman una trama. Estos bits proporcionan sincronización entre los nodos de transmisión y recepción.</a:t>
            </a:r>
          </a:p>
          <a:p>
            <a:pPr indent="-228600" lvl="0" marL="914400" rtl="0">
              <a:spcBef>
                <a:spcPts val="0"/>
              </a:spcBef>
            </a:pPr>
            <a:r>
              <a:rPr lang="es"/>
              <a:t>  Direccionamiento</a:t>
            </a:r>
          </a:p>
          <a:p>
            <a:pPr indent="-228600" lvl="1" marL="1371600" rtl="0">
              <a:spcBef>
                <a:spcPts val="0"/>
              </a:spcBef>
            </a:pPr>
            <a:r>
              <a:rPr lang="es"/>
              <a:t>Proporciona el direccionamiento de la capa de enlace de datos</a:t>
            </a:r>
          </a:p>
          <a:p>
            <a:pPr indent="-228600" lvl="0" marL="914400" rtl="0">
              <a:spcBef>
                <a:spcPts val="0"/>
              </a:spcBef>
            </a:pPr>
            <a:r>
              <a:rPr lang="es"/>
              <a:t> Detección de errores</a:t>
            </a:r>
          </a:p>
          <a:p>
            <a:pPr indent="-228600" lvl="1" marL="1371600" rtl="0">
              <a:spcBef>
                <a:spcPts val="0"/>
              </a:spcBef>
            </a:pPr>
            <a:r>
              <a:rPr lang="es"/>
              <a:t> Cada trama cuenta con un tráiler para detectar errores de transmisión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Subcapa MAC - </a:t>
            </a:r>
            <a:r>
              <a:rPr lang="es"/>
              <a:t>Control de acceso al medio</a:t>
            </a:r>
          </a:p>
        </p:txBody>
      </p:sp>
      <p:sp>
        <p:nvSpPr>
          <p:cNvPr id="117" name="Shape 117"/>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s"/>
              <a:t>Coloca y quita las tramas en los medios.</a:t>
            </a:r>
          </a:p>
          <a:p>
            <a:pPr indent="-228600" lvl="0" marL="457200" rtl="0">
              <a:spcBef>
                <a:spcPts val="0"/>
              </a:spcBef>
            </a:pPr>
            <a:r>
              <a:rPr lang="es"/>
              <a:t>Se comunica directamente con la capa física.</a:t>
            </a:r>
          </a:p>
          <a:p>
            <a:pPr lvl="0" rtl="0">
              <a:spcBef>
                <a:spcPts val="0"/>
              </a:spcBef>
              <a:buNone/>
            </a:pPr>
            <a:r>
              <a:rPr lang="es"/>
              <a:t>Para detectar y resolver colisiones se utiliza el proceso de acceso múltiple por detección de portadora de colisiones (CSMA/CD) en LAN Ethernet de dúplex medio.</a:t>
            </a:r>
          </a:p>
          <a:p>
            <a:pPr lvl="0" rtl="0">
              <a:spcBef>
                <a:spcPts val="0"/>
              </a:spcBef>
              <a:buNone/>
            </a:pPr>
            <a:r>
              <a:rPr lang="es"/>
              <a:t>Actualmente se utilizan LAN Ethernet que permiten enviar y recibir datos simultáneamente sin colisiones.</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Evolución del Internet</a:t>
            </a:r>
          </a:p>
        </p:txBody>
      </p:sp>
      <p:sp>
        <p:nvSpPr>
          <p:cNvPr id="123" name="Shape 12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Ethernet fue creado en 1973 por el Dr. Robert Metcalf de Xerox Corp.</a:t>
            </a:r>
          </a:p>
          <a:p>
            <a:pPr lvl="0">
              <a:spcBef>
                <a:spcPts val="0"/>
              </a:spcBef>
              <a:buNone/>
            </a:pPr>
            <a:r>
              <a:rPr lang="es"/>
              <a:t>Sencillo de actualizar, con una velocidad actual mayor a los 10 Gbp/s</a:t>
            </a:r>
          </a:p>
          <a:p>
            <a:pPr lvl="0">
              <a:spcBef>
                <a:spcPts val="0"/>
              </a:spcBef>
              <a:buNone/>
            </a:pPr>
            <a:r>
              <a:rPr lang="es"/>
              <a:t>Ethernet II es el formato utilizado en redes TCP/IP.</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s"/>
              <a:t>Campos de trama de Ethernet</a:t>
            </a:r>
          </a:p>
        </p:txBody>
      </p:sp>
      <p:sp>
        <p:nvSpPr>
          <p:cNvPr id="129" name="Shape 129"/>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s"/>
              <a:t>Un frame o trama tiene un tamaño mínimo de 64 bytes y un máximo de 1518 bytes.</a:t>
            </a:r>
          </a:p>
          <a:p>
            <a:pPr lvl="0">
              <a:spcBef>
                <a:spcPts val="0"/>
              </a:spcBef>
              <a:buNone/>
            </a:pPr>
            <a:r>
              <a:rPr lang="es"/>
              <a:t>&lt;64 bytes es un fragmento de colisión o trama corta</a:t>
            </a:r>
          </a:p>
          <a:p>
            <a:pPr lvl="0">
              <a:spcBef>
                <a:spcPts val="0"/>
              </a:spcBef>
              <a:buNone/>
            </a:pPr>
            <a:r>
              <a:rPr lang="es"/>
              <a:t>&gt;1518 bytes es una trama jumbo o bebé gigante.</a:t>
            </a:r>
          </a:p>
        </p:txBody>
      </p:sp>
      <p:pic>
        <p:nvPicPr>
          <p:cNvPr id="130" name="Shape 130"/>
          <p:cNvPicPr preferRelativeResize="0"/>
          <p:nvPr/>
        </p:nvPicPr>
        <p:blipFill>
          <a:blip r:embed="rId3">
            <a:alphaModFix/>
          </a:blip>
          <a:stretch>
            <a:fillRect/>
          </a:stretch>
        </p:blipFill>
        <p:spPr>
          <a:xfrm>
            <a:off x="311700" y="3276225"/>
            <a:ext cx="7714850" cy="129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s"/>
              <a:t>Campo “Preámbulo” y “Delimitador de trama o Start Frame Delimiter SFD)”</a:t>
            </a:r>
          </a:p>
        </p:txBody>
      </p:sp>
      <p:sp>
        <p:nvSpPr>
          <p:cNvPr id="136" name="Shape 136"/>
          <p:cNvSpPr txBox="1"/>
          <p:nvPr>
            <p:ph idx="1" type="body"/>
          </p:nvPr>
        </p:nvSpPr>
        <p:spPr>
          <a:xfrm>
            <a:off x="311700" y="1745200"/>
            <a:ext cx="8520600" cy="2823600"/>
          </a:xfrm>
          <a:prstGeom prst="rect">
            <a:avLst/>
          </a:prstGeom>
        </p:spPr>
        <p:txBody>
          <a:bodyPr anchorCtr="0" anchor="t" bIns="91425" lIns="91425" rIns="91425" tIns="91425">
            <a:noAutofit/>
          </a:bodyPr>
          <a:lstStyle/>
          <a:p>
            <a:pPr lvl="0">
              <a:spcBef>
                <a:spcPts val="0"/>
              </a:spcBef>
              <a:buNone/>
            </a:pPr>
            <a:r>
              <a:rPr lang="es"/>
              <a:t>El preámbulo (7 bytes) y el SFD (1 byte) se utilizan para indicarle al receptor que se prepare para recibir una nueva trama.</a:t>
            </a:r>
          </a:p>
          <a:p>
            <a:pPr lvl="0">
              <a:spcBef>
                <a:spcPts val="0"/>
              </a:spcBef>
              <a:buNone/>
            </a:pPr>
            <a:r>
              <a:rPr lang="es"/>
              <a:t>10101010  10101010  10101010  10101010  10101010  10101010  10101010</a:t>
            </a:r>
          </a:p>
          <a:p>
            <a:pPr lvl="0">
              <a:spcBef>
                <a:spcPts val="0"/>
              </a:spcBef>
              <a:buNone/>
            </a:pPr>
            <a:r>
              <a:rPr lang="es"/>
              <a:t>10101011</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